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73" r:id="rId3"/>
    <p:sldMasterId id="2147483660" r:id="rId4"/>
  </p:sldMasterIdLst>
  <p:notesMasterIdLst>
    <p:notesMasterId r:id="rId20"/>
  </p:notesMasterIdLst>
  <p:sldIdLst>
    <p:sldId id="256" r:id="rId5"/>
    <p:sldId id="257" r:id="rId6"/>
    <p:sldId id="258" r:id="rId7"/>
    <p:sldId id="259" r:id="rId8"/>
    <p:sldId id="261" r:id="rId9"/>
    <p:sldId id="260" r:id="rId10"/>
    <p:sldId id="268" r:id="rId11"/>
    <p:sldId id="262" r:id="rId12"/>
    <p:sldId id="263" r:id="rId13"/>
    <p:sldId id="264" r:id="rId14"/>
    <p:sldId id="265" r:id="rId15"/>
    <p:sldId id="266" r:id="rId16"/>
    <p:sldId id="267" r:id="rId17"/>
    <p:sldId id="27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47EA6-D9B0-49A9-8426-7AB961F8F02C}" v="1" dt="2022-10-29T18:00:43.682"/>
    <p1510:client id="{ACE913EB-0A9B-DA5C-75A8-769913DF9C46}" v="24" dt="2022-11-01T16:51:59.511"/>
    <p1510:client id="{F3F0CF51-5551-5016-B67C-113A8690B08C}" v="1451" dt="2022-11-02T12:49:06.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59"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77EDD-C2A2-45DA-B841-2DA55574E8CD}"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1629A-4C3F-4D1A-A55C-FA7BA34ABFC7}" type="slidenum">
              <a:rPr lang="en-GB" smtClean="0"/>
              <a:t>‹#›</a:t>
            </a:fld>
            <a:endParaRPr lang="en-GB"/>
          </a:p>
        </p:txBody>
      </p:sp>
    </p:spTree>
    <p:extLst>
      <p:ext uri="{BB962C8B-B14F-4D97-AF65-F5344CB8AC3E}">
        <p14:creationId xmlns:p14="http://schemas.microsoft.com/office/powerpoint/2010/main" val="314476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Background to both establishments?</a:t>
            </a:r>
          </a:p>
        </p:txBody>
      </p:sp>
      <p:sp>
        <p:nvSpPr>
          <p:cNvPr id="4" name="Slide Number Placeholder 3"/>
          <p:cNvSpPr>
            <a:spLocks noGrp="1"/>
          </p:cNvSpPr>
          <p:nvPr>
            <p:ph type="sldNum" sz="quarter" idx="5"/>
          </p:nvPr>
        </p:nvSpPr>
        <p:spPr/>
        <p:txBody>
          <a:bodyPr/>
          <a:lstStyle/>
          <a:p>
            <a:fld id="{3A61629A-4C3F-4D1A-A55C-FA7BA34ABFC7}" type="slidenum">
              <a:rPr lang="en-GB" smtClean="0"/>
              <a:t>2</a:t>
            </a:fld>
            <a:endParaRPr lang="en-GB"/>
          </a:p>
        </p:txBody>
      </p:sp>
    </p:spTree>
    <p:extLst>
      <p:ext uri="{BB962C8B-B14F-4D97-AF65-F5344CB8AC3E}">
        <p14:creationId xmlns:p14="http://schemas.microsoft.com/office/powerpoint/2010/main" val="405236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Bakcground</a:t>
            </a:r>
            <a:r>
              <a:rPr lang="en-GB" dirty="0"/>
              <a:t> to both establishments</a:t>
            </a:r>
          </a:p>
        </p:txBody>
      </p:sp>
      <p:sp>
        <p:nvSpPr>
          <p:cNvPr id="4" name="Slide Number Placeholder 3"/>
          <p:cNvSpPr>
            <a:spLocks noGrp="1"/>
          </p:cNvSpPr>
          <p:nvPr>
            <p:ph type="sldNum" sz="quarter" idx="5"/>
          </p:nvPr>
        </p:nvSpPr>
        <p:spPr/>
        <p:txBody>
          <a:bodyPr/>
          <a:lstStyle/>
          <a:p>
            <a:fld id="{3A61629A-4C3F-4D1A-A55C-FA7BA34ABFC7}" type="slidenum">
              <a:rPr lang="en-GB" smtClean="0"/>
              <a:t>3</a:t>
            </a:fld>
            <a:endParaRPr lang="en-GB"/>
          </a:p>
        </p:txBody>
      </p:sp>
    </p:spTree>
    <p:extLst>
      <p:ext uri="{BB962C8B-B14F-4D97-AF65-F5344CB8AC3E}">
        <p14:creationId xmlns:p14="http://schemas.microsoft.com/office/powerpoint/2010/main" val="78537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Options form set up to so all pupils are expected to have achieved level 5 Numeracy and Literacy before leaving school. </a:t>
            </a:r>
          </a:p>
          <a:p>
            <a:r>
              <a:rPr lang="en-GB" dirty="0"/>
              <a:t>New S4 pupils are automatically enrolled for National English and Mathematics. All S5 and S6 will continue to follow Maths and English until they have achieved level 5 numeracy and literacy.</a:t>
            </a:r>
            <a:endParaRPr lang="en-GB" dirty="0">
              <a:cs typeface="Calibri"/>
            </a:endParaRPr>
          </a:p>
          <a:p>
            <a:endParaRPr lang="en-GB" dirty="0">
              <a:cs typeface="Calibri"/>
            </a:endParaRPr>
          </a:p>
          <a:p>
            <a:r>
              <a:rPr lang="en-GB" dirty="0"/>
              <a:t>S4 </a:t>
            </a:r>
          </a:p>
          <a:p>
            <a:r>
              <a:rPr lang="en-GB" dirty="0"/>
              <a:t>Can study up to 7 National Qualifications.</a:t>
            </a:r>
            <a:endParaRPr lang="en-GB">
              <a:cs typeface="Calibri"/>
            </a:endParaRPr>
          </a:p>
          <a:p>
            <a:r>
              <a:rPr lang="en-GB" dirty="0"/>
              <a:t>• National Qualifications delivered on 4 periods a week (likely two doubles)</a:t>
            </a:r>
            <a:endParaRPr lang="en-GB" dirty="0">
              <a:cs typeface="Calibri"/>
            </a:endParaRPr>
          </a:p>
          <a:p>
            <a:r>
              <a:rPr lang="en-GB" dirty="0"/>
              <a:t>•Will also continue with ‘core’ provision: PE, PSE, RME and PS.</a:t>
            </a:r>
            <a:endParaRPr lang="en-GB" dirty="0">
              <a:cs typeface="Calibri"/>
            </a:endParaRPr>
          </a:p>
          <a:p>
            <a:r>
              <a:rPr lang="en-GB" dirty="0"/>
              <a:t>•Some opportunity for vocational and college study.</a:t>
            </a:r>
            <a:endParaRPr lang="en-GB">
              <a:cs typeface="Calibri"/>
            </a:endParaRPr>
          </a:p>
          <a:p>
            <a:r>
              <a:rPr lang="en-GB" dirty="0"/>
              <a:t>College sessions run from 09:30 till 12:30 on a Tuesday morning and 13:30 till 16:30 on a Thursday afternoon. Foundation apprenticeships and HNCs will require attendance at both sessions. </a:t>
            </a:r>
            <a:endParaRPr lang="en-GB" dirty="0">
              <a:cs typeface="Calibri"/>
            </a:endParaRPr>
          </a:p>
          <a:p>
            <a:r>
              <a:rPr lang="en-GB" dirty="0"/>
              <a:t>Most other courses only require attendance at one. </a:t>
            </a:r>
          </a:p>
          <a:p>
            <a:r>
              <a:rPr lang="en-GB" dirty="0"/>
              <a:t>For most pupils, who have chosen a College Academy course, they have the option to chose a second course for the ‘other day’.</a:t>
            </a:r>
          </a:p>
          <a:p>
            <a:r>
              <a:rPr lang="en-GB" dirty="0"/>
              <a:t>The school has set  up transport to and from Dumfries and Galloway College for both sessions. </a:t>
            </a:r>
          </a:p>
          <a:p>
            <a:r>
              <a:rPr lang="en-GB" dirty="0">
                <a:cs typeface="Calibri"/>
              </a:rPr>
              <a:t>S5/6</a:t>
            </a:r>
            <a:endParaRPr lang="en-GB" dirty="0"/>
          </a:p>
          <a:p>
            <a:r>
              <a:rPr lang="en-GB" dirty="0"/>
              <a:t>Will make 5 options; these can be a mixture of National Qualifications and other SCQF accreditation</a:t>
            </a:r>
            <a:endParaRPr lang="en-GB" dirty="0">
              <a:cs typeface="Calibri" panose="020F0502020204030204"/>
            </a:endParaRPr>
          </a:p>
          <a:p>
            <a:endParaRPr lang="en-GB" dirty="0"/>
          </a:p>
          <a:p>
            <a:r>
              <a:rPr lang="en-GB" dirty="0"/>
              <a:t>Pupils are supported with their application to the college as competition for places is high.  As a school we have discussions with pupils to ensure they are ready for the next step.  Very often, going off to college for a morning a week helps to develop responsibility, confidence and independence and allows for easier transition to further education and the world of work</a:t>
            </a:r>
            <a:endParaRPr lang="en-GB" dirty="0">
              <a:cs typeface="Calibri"/>
            </a:endParaRPr>
          </a:p>
        </p:txBody>
      </p:sp>
      <p:sp>
        <p:nvSpPr>
          <p:cNvPr id="4" name="Slide Number Placeholder 3"/>
          <p:cNvSpPr>
            <a:spLocks noGrp="1"/>
          </p:cNvSpPr>
          <p:nvPr>
            <p:ph type="sldNum" sz="quarter" idx="5"/>
          </p:nvPr>
        </p:nvSpPr>
        <p:spPr/>
        <p:txBody>
          <a:bodyPr/>
          <a:lstStyle/>
          <a:p>
            <a:fld id="{3A61629A-4C3F-4D1A-A55C-FA7BA34ABFC7}" type="slidenum">
              <a:rPr lang="en-GB" smtClean="0"/>
              <a:t>4</a:t>
            </a:fld>
            <a:endParaRPr lang="en-GB"/>
          </a:p>
        </p:txBody>
      </p:sp>
    </p:spTree>
    <p:extLst>
      <p:ext uri="{BB962C8B-B14F-4D97-AF65-F5344CB8AC3E}">
        <p14:creationId xmlns:p14="http://schemas.microsoft.com/office/powerpoint/2010/main" val="107672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options form clearly shows the SCQF levels for each course and pupils are able to select a mixture of the more traditional National 4/5/Higher and the less traditional courses at the same levels.  Pupils and parents have commented on the  format and how easy it is  for example of how a level 6 NPA equates to a Higher qualification.</a:t>
            </a:r>
          </a:p>
        </p:txBody>
      </p:sp>
      <p:sp>
        <p:nvSpPr>
          <p:cNvPr id="4" name="Slide Number Placeholder 3"/>
          <p:cNvSpPr>
            <a:spLocks noGrp="1"/>
          </p:cNvSpPr>
          <p:nvPr>
            <p:ph type="sldNum" sz="quarter" idx="5"/>
          </p:nvPr>
        </p:nvSpPr>
        <p:spPr/>
        <p:txBody>
          <a:bodyPr/>
          <a:lstStyle/>
          <a:p>
            <a:fld id="{3A61629A-4C3F-4D1A-A55C-FA7BA34ABFC7}" type="slidenum">
              <a:rPr lang="en-GB" smtClean="0"/>
              <a:t>5</a:t>
            </a:fld>
            <a:endParaRPr lang="en-GB"/>
          </a:p>
        </p:txBody>
      </p:sp>
    </p:spTree>
    <p:extLst>
      <p:ext uri="{BB962C8B-B14F-4D97-AF65-F5344CB8AC3E}">
        <p14:creationId xmlns:p14="http://schemas.microsoft.com/office/powerpoint/2010/main" val="110066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shows progression and pathways which for some parents and pupils was confusing and difficult to relate to specific sectors and subjects so we came up with the next slide</a:t>
            </a:r>
          </a:p>
        </p:txBody>
      </p:sp>
      <p:sp>
        <p:nvSpPr>
          <p:cNvPr id="4" name="Slide Number Placeholder 3"/>
          <p:cNvSpPr>
            <a:spLocks noGrp="1"/>
          </p:cNvSpPr>
          <p:nvPr>
            <p:ph type="sldNum" sz="quarter" idx="5"/>
          </p:nvPr>
        </p:nvSpPr>
        <p:spPr/>
        <p:txBody>
          <a:bodyPr/>
          <a:lstStyle/>
          <a:p>
            <a:fld id="{3A61629A-4C3F-4D1A-A55C-FA7BA34ABFC7}" type="slidenum">
              <a:rPr lang="en-GB" smtClean="0"/>
              <a:t>7</a:t>
            </a:fld>
            <a:endParaRPr lang="en-GB"/>
          </a:p>
        </p:txBody>
      </p:sp>
    </p:spTree>
    <p:extLst>
      <p:ext uri="{BB962C8B-B14F-4D97-AF65-F5344CB8AC3E}">
        <p14:creationId xmlns:p14="http://schemas.microsoft.com/office/powerpoint/2010/main" val="254911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with the options process and to allow pupils and parents to see pathways and progression through SCQF levels and the relationship between school, college academy, full time college, university and workplace qualifications.  These pathways were shared with the school community, with the digital versions hyperlinked to the relevant courses, so it was easy for pupils to research the course before applying helping them to make informed decisions about the relevance and suitability of the course.</a:t>
            </a:r>
          </a:p>
        </p:txBody>
      </p:sp>
      <p:sp>
        <p:nvSpPr>
          <p:cNvPr id="4" name="Slide Number Placeholder 3"/>
          <p:cNvSpPr>
            <a:spLocks noGrp="1"/>
          </p:cNvSpPr>
          <p:nvPr>
            <p:ph type="sldNum" sz="quarter" idx="5"/>
          </p:nvPr>
        </p:nvSpPr>
        <p:spPr/>
        <p:txBody>
          <a:bodyPr/>
          <a:lstStyle/>
          <a:p>
            <a:fld id="{3A61629A-4C3F-4D1A-A55C-FA7BA34ABFC7}" type="slidenum">
              <a:rPr lang="en-GB" smtClean="0"/>
              <a:t>8</a:t>
            </a:fld>
            <a:endParaRPr lang="en-GB"/>
          </a:p>
        </p:txBody>
      </p:sp>
    </p:spTree>
    <p:extLst>
      <p:ext uri="{BB962C8B-B14F-4D97-AF65-F5344CB8AC3E}">
        <p14:creationId xmlns:p14="http://schemas.microsoft.com/office/powerpoint/2010/main" val="104780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2229-6016-BD43-0789-6987B41AF4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2FC907-3B28-2FD8-4AEC-41D47BA83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2DE791-537C-613D-2FC1-35AFEBCA1A6F}"/>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FC38D065-0977-0CA0-54E9-A84570012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45013-23C7-870F-FCC2-D5D0B26FF88E}"/>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37725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7872-A0A1-4A42-C45B-1EED2E9290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AE6303-69F1-D053-170A-AC90F8DAF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2A7EC0-CDFD-185F-1E0A-9C86A3E16155}"/>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66061B42-CB90-356A-056A-77C319ED1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4BC3EC-255F-8462-69EB-C6F71C6D51DF}"/>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39810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20E16-7B1B-8DEA-892B-910539BA8C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810B3C-AB93-F089-F2E7-048463FB3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FEF98-5369-2478-1F05-2368E964AE2C}"/>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C91AD656-67AC-517F-7DC7-92FB810FF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E44D78-72B5-229E-022C-D7DFA1583FB4}"/>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429376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B3A3-234A-3748-6E97-A7AB2263D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06CEEE-35E7-D88D-658A-4EBCBD11C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D3B1A3-9528-6473-9280-F30376B99641}"/>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FF727CF6-3885-8ED1-3FBF-5F1370B37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FD5A2-5C55-BA31-CB74-8876781EC950}"/>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651651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4912-6839-47EC-76B2-002636A3FB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DD4DF6-5143-519F-013B-AD4BEEADB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F891D-7B2E-27ED-0F5C-DA68133DC4B9}"/>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D90670E2-F35F-C394-4666-1DCD98595F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2F836-E09A-25D7-F8D9-B5399A2D35EF}"/>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399160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AD40-D54C-CAEC-0A24-C1799D568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E562FD-42C4-C081-B166-B4720A599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05D2C-04D2-34D5-85EE-F1C3082F110B}"/>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AE0211B3-79FA-7B10-DFC3-E2DC7D692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DF45F-AD45-76A5-D80E-A977FDA8EB5A}"/>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94910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B9EA-1208-CB45-64EC-EB6375B575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5BE15A-6FBE-78B5-A405-76E4BB581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D16CC1-024B-E1AD-A88A-A06EE609E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21F93E-69CC-B21C-CE34-474407C8A0D8}"/>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6" name="Footer Placeholder 5">
            <a:extLst>
              <a:ext uri="{FF2B5EF4-FFF2-40B4-BE49-F238E27FC236}">
                <a16:creationId xmlns:a16="http://schemas.microsoft.com/office/drawing/2014/main" id="{F05176A3-6B9B-FC1E-4839-CF0C81B43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D417E2-43C9-95F0-EA39-7BE22ED1A736}"/>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43814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D417-699C-173E-923E-E21191BB5D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D7C7AC-8A0A-8B54-6213-B02126FB0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FD3ED-4775-D14D-547F-D79B857D9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24BADF-7032-A8EC-3CC0-BA1A3AE96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67B98-CEEA-AA5B-0079-8F4CCB0570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E1DC9E-D9AC-0C69-4AF7-1A9261D0542C}"/>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8" name="Footer Placeholder 7">
            <a:extLst>
              <a:ext uri="{FF2B5EF4-FFF2-40B4-BE49-F238E27FC236}">
                <a16:creationId xmlns:a16="http://schemas.microsoft.com/office/drawing/2014/main" id="{E74AC3BF-60E4-443D-FCBF-04DD478E45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9D8747-C131-1F44-EAC1-4983D982328B}"/>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345692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58C7-9EBA-4734-F493-5407D26A9B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85C6EE-4336-823D-2B35-880C0CD10F72}"/>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4" name="Footer Placeholder 3">
            <a:extLst>
              <a:ext uri="{FF2B5EF4-FFF2-40B4-BE49-F238E27FC236}">
                <a16:creationId xmlns:a16="http://schemas.microsoft.com/office/drawing/2014/main" id="{E1A58BAC-DA97-51D9-26F6-7B3D237D19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92EA2D-A334-C078-ECDD-2845D493810B}"/>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01011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048D3-9C5A-5A37-B67F-4A0F8F8E53FD}"/>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3" name="Footer Placeholder 2">
            <a:extLst>
              <a:ext uri="{FF2B5EF4-FFF2-40B4-BE49-F238E27FC236}">
                <a16:creationId xmlns:a16="http://schemas.microsoft.com/office/drawing/2014/main" id="{6E70BE71-5FDC-D81A-EECE-99441DD2F2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6D6A0B-B7E3-0D36-8429-7D5C1D59F3AC}"/>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3792283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8D06-2DB7-0ED8-5652-76015C1B7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82A20A-5218-664B-6D71-54BB47E9E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17BA80-E49A-72B8-AF6A-94E953E05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DA02A-F565-6117-9063-E2B69843DB9D}"/>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6" name="Footer Placeholder 5">
            <a:extLst>
              <a:ext uri="{FF2B5EF4-FFF2-40B4-BE49-F238E27FC236}">
                <a16:creationId xmlns:a16="http://schemas.microsoft.com/office/drawing/2014/main" id="{BB38DACE-001C-491C-87B4-4F1E14B88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9494B3-B707-62F5-666F-7F8CA85FD11D}"/>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201285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7E7F-BB3C-20D6-B85A-672D133D37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C48C0-6ABE-D8B8-AEC7-9DE3E31A2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47612-8128-92F3-8C46-DA1F87AE6450}"/>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D2894AAD-B9B8-A68D-4091-15C02E436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20247-D07D-21FC-EE2B-E4BE8B1BF569}"/>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285029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4E4A-975F-A627-BF2A-E434D219C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22DEF2-0680-9A96-783D-C9E7F3A37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18224A-5E4E-7433-1560-7ABECCF1F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7E4A4-102E-EC9A-B96C-1322ADC6D107}"/>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6" name="Footer Placeholder 5">
            <a:extLst>
              <a:ext uri="{FF2B5EF4-FFF2-40B4-BE49-F238E27FC236}">
                <a16:creationId xmlns:a16="http://schemas.microsoft.com/office/drawing/2014/main" id="{66596C79-69D8-8278-773A-63B869EF0C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01C223-2167-26C8-077C-60663C92F4BD}"/>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355366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EE27-98B6-9BA9-172A-B165183161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EC338-BB4C-4511-EC2C-9075B3268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1BBE9-F4C3-D492-D35F-2D279E0D8839}"/>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35156D10-D1AA-614A-D950-2A918BA88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D56B14-F904-15E2-26C4-ED64325AE2A9}"/>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1901615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2DEA2-0BC6-9800-37F3-7F4D9B4043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5E8A7D-5DE3-0D8D-0744-A6761CC4E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1C98C5-F54D-EE70-6A4B-07C465F28CE0}"/>
              </a:ext>
            </a:extLst>
          </p:cNvPr>
          <p:cNvSpPr>
            <a:spLocks noGrp="1"/>
          </p:cNvSpPr>
          <p:nvPr>
            <p:ph type="dt" sz="half" idx="10"/>
          </p:nvPr>
        </p:nvSpPr>
        <p:spPr/>
        <p:txBody>
          <a:body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499D00F2-453B-5212-2998-EC97B8C63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29815-AB37-D216-3361-E8EDCC3225E6}"/>
              </a:ext>
            </a:extLst>
          </p:cNvPr>
          <p:cNvSpPr>
            <a:spLocks noGrp="1"/>
          </p:cNvSpPr>
          <p:nvPr>
            <p:ph type="sldNum" sz="quarter" idx="12"/>
          </p:nvPr>
        </p:nvSpPr>
        <p:spPr/>
        <p:txBody>
          <a:bodyPr/>
          <a:lstStyle/>
          <a:p>
            <a:fld id="{D5B3E329-A072-4E38-B328-E73541127F3B}" type="slidenum">
              <a:rPr lang="en-GB" smtClean="0"/>
              <a:t>‹#›</a:t>
            </a:fld>
            <a:endParaRPr lang="en-GB"/>
          </a:p>
        </p:txBody>
      </p:sp>
    </p:spTree>
    <p:extLst>
      <p:ext uri="{BB962C8B-B14F-4D97-AF65-F5344CB8AC3E}">
        <p14:creationId xmlns:p14="http://schemas.microsoft.com/office/powerpoint/2010/main" val="3234859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7936-2003-4EA9-B37C-2EA010C98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582F36-CFDC-1364-96D0-1648E75F3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8B29F2-9518-F786-8B10-80C93AE74D79}"/>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7A6AB956-B528-57F5-3DB6-A93B8B0CE5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0FF6F-2238-8A9B-2DFA-8477C507004F}"/>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414431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4258-0B49-173D-F6BA-F369FCA83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9FC385-D849-6CBA-3B24-B4709B1CF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823E8-46F5-C1ED-0CD4-70D1D4CF3549}"/>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6CDD2D39-9885-A280-1A31-D44F17447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72D07-A2F9-E74D-DA03-E0B0AD91BA5E}"/>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437405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C182-4749-8D8F-7FB0-F3B6D1B94C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9224D3-B797-BC9A-6FE2-410A2FC07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83F14-8954-16A5-DC95-B3AF52CA2068}"/>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BC82465D-D36D-2375-DD18-C895BB10B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9ED71F-F13C-E8BD-2E24-A0806F48EA3B}"/>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948548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22B7-5CA0-C32B-D5A8-F49134BA0F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0497D9-2F09-AC82-2570-5778782F1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7AA179-1609-36CC-D9BB-284213769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BCB0B5-3A32-C883-5367-1A514EF5014E}"/>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6" name="Footer Placeholder 5">
            <a:extLst>
              <a:ext uri="{FF2B5EF4-FFF2-40B4-BE49-F238E27FC236}">
                <a16:creationId xmlns:a16="http://schemas.microsoft.com/office/drawing/2014/main" id="{767283BD-31EB-D671-D2A7-857BC59130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D47308-3517-047F-19BE-C76472E2C76D}"/>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333952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3D35-69A6-50ED-2A63-6D0100F09D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B9A7DA-BFDE-ED76-C938-0C975822B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CD98C-07E6-58C3-3CA2-77A445587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D90FA5-29C3-6DEC-A849-1A40C36D4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13841-3FA5-F7F2-9471-9A6462905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6884A8-709C-82FB-111B-274CA35A036F}"/>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8" name="Footer Placeholder 7">
            <a:extLst>
              <a:ext uri="{FF2B5EF4-FFF2-40B4-BE49-F238E27FC236}">
                <a16:creationId xmlns:a16="http://schemas.microsoft.com/office/drawing/2014/main" id="{CD11EDF2-9EFA-3AAF-BAB5-7A2DF7E29D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3C8CED-0226-B1CA-111A-6DB8F2C7212E}"/>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3492531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551E-6FEC-99FF-AD0A-C23969C5E3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C7A925-5FC9-29D5-C188-C632DA9ADBC8}"/>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4" name="Footer Placeholder 3">
            <a:extLst>
              <a:ext uri="{FF2B5EF4-FFF2-40B4-BE49-F238E27FC236}">
                <a16:creationId xmlns:a16="http://schemas.microsoft.com/office/drawing/2014/main" id="{287A5D59-9528-83AE-F790-A2A02B4519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D79FFB-192B-55C2-7308-AA27776FF001}"/>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3535325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54803-1217-611E-9AB8-BDB14C357AE0}"/>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3" name="Footer Placeholder 2">
            <a:extLst>
              <a:ext uri="{FF2B5EF4-FFF2-40B4-BE49-F238E27FC236}">
                <a16:creationId xmlns:a16="http://schemas.microsoft.com/office/drawing/2014/main" id="{B43F02C1-4B34-0D96-5017-2CDD4FC11C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C728F6-986D-1B85-54FF-2A3894C89771}"/>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148731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8836-F79F-B592-45D9-BF5EE5B39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D320C3-5C39-F96A-0AC2-3B0342EE9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3399B-8919-92CE-4175-5C9ECEAE044E}"/>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8F0F26A6-B00B-0B44-F94A-42795DEE3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797C4-C01A-35CA-E906-23544B384B37}"/>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1215628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2EC0-6EE5-0C12-C7C4-6A53D4FAA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693D08-5009-28F5-8BB1-F64CD4385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BB5261-46A1-3B3E-44F8-BA744DCF0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E5210-A788-6405-BE4B-C6378AF128A3}"/>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6" name="Footer Placeholder 5">
            <a:extLst>
              <a:ext uri="{FF2B5EF4-FFF2-40B4-BE49-F238E27FC236}">
                <a16:creationId xmlns:a16="http://schemas.microsoft.com/office/drawing/2014/main" id="{F64157F3-6A26-066B-DB9A-571197F54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4F819-1F15-560E-A687-FB9511D4BF3F}"/>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4093436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A687-99C2-5AC7-BD8B-D23564735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EF396F-BA39-43BA-6855-76EDBB9BC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26054C-9138-19FF-5775-C792594FF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D0A6C-425A-E994-BA69-120179B7B001}"/>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6" name="Footer Placeholder 5">
            <a:extLst>
              <a:ext uri="{FF2B5EF4-FFF2-40B4-BE49-F238E27FC236}">
                <a16:creationId xmlns:a16="http://schemas.microsoft.com/office/drawing/2014/main" id="{5D75A1DD-6540-537A-B041-2665ED696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BCE4E-F6A3-6325-ED9A-5C799493862A}"/>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4270345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55F-DD2F-1A53-1644-770AEEE627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2F5717-7317-81E2-12A1-3C43B5B6D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701DFA-31B8-9AB6-4E1E-E4907E00E9F6}"/>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B29F44B7-720B-B27F-A6E1-369EE2253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A49B87-D7E5-0281-8FE8-47F83EED4158}"/>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908164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4A671-7BA7-88AF-1DBB-7B68C32C04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E54994-78F0-9CB1-4F7A-676771C834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1CDAF-B99E-DD85-B34C-3DAF47848026}"/>
              </a:ext>
            </a:extLst>
          </p:cNvPr>
          <p:cNvSpPr>
            <a:spLocks noGrp="1"/>
          </p:cNvSpPr>
          <p:nvPr>
            <p:ph type="dt" sz="half" idx="10"/>
          </p:nvPr>
        </p:nvSpPr>
        <p:spPr/>
        <p:txBody>
          <a:body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4853A0E9-C6FD-9F5C-B3FC-9B6E6C077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BBB25-514A-5135-AF01-863C53DA357C}"/>
              </a:ext>
            </a:extLst>
          </p:cNvPr>
          <p:cNvSpPr>
            <a:spLocks noGrp="1"/>
          </p:cNvSpPr>
          <p:nvPr>
            <p:ph type="sldNum" sz="quarter" idx="12"/>
          </p:nvPr>
        </p:nvSpPr>
        <p:spPr/>
        <p:txBody>
          <a:bodyPr/>
          <a:lstStyle/>
          <a:p>
            <a:fld id="{63A571D1-0EBE-46CA-B76A-F4598EA7AA7D}" type="slidenum">
              <a:rPr lang="en-GB" smtClean="0"/>
              <a:t>‹#›</a:t>
            </a:fld>
            <a:endParaRPr lang="en-GB"/>
          </a:p>
        </p:txBody>
      </p:sp>
    </p:spTree>
    <p:extLst>
      <p:ext uri="{BB962C8B-B14F-4D97-AF65-F5344CB8AC3E}">
        <p14:creationId xmlns:p14="http://schemas.microsoft.com/office/powerpoint/2010/main" val="3471133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D1C3-6100-A1EB-41E8-1B34DB3B4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5423DB-50AF-3D36-9D1E-A239F3110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B5D284-93AD-3C92-0A83-16CEF1C8649E}"/>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D64FE4D2-B02E-5ED5-A11C-03F8EACC2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FB983-3974-6931-B4C3-AC1686C18947}"/>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1360712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1274-5B51-0FFC-B06D-15C003A0C1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659B-F50E-BD93-2C14-B7E0B351DC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EF2BCD-2501-12A7-B987-C96187260308}"/>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BFA98A3C-D7E9-B1BF-0B4F-50E29941D3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237F5-AD5D-CC56-482B-D34967CFD8A5}"/>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246664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835A-D4F6-6F36-58B4-7B08D25C8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626FB-E338-B19A-7FAD-2D58CD056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ED6C4-2326-8C31-31E1-4709076E92CE}"/>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DED8A86D-1611-3B41-FFB8-28EEF09F1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FC67A-B122-4CF8-0B36-5A3BD2C5C9C6}"/>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824649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95A9-FB3E-DF5D-C0C9-B874CED8F8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9C94D0-9E0D-1E16-A99D-3F08C8F3F6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4E75DB-9E69-BFDE-124D-4D5B4F234B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6BAD8D-CBAE-11E5-F3B9-D213E3615F9E}"/>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6" name="Footer Placeholder 5">
            <a:extLst>
              <a:ext uri="{FF2B5EF4-FFF2-40B4-BE49-F238E27FC236}">
                <a16:creationId xmlns:a16="http://schemas.microsoft.com/office/drawing/2014/main" id="{62792235-1A42-1205-6AEB-C379D09F12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2E46D7-5911-D158-D35B-149F199D5C4F}"/>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70321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2032-96E1-4FCF-ED62-43A24B2E9C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2A37C6-69BF-195B-BABC-EB23040A5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5E782A-0823-A3D8-B3B7-47890598C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635551-BF3C-53C5-F00E-0D76578AF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CE63A-AFA7-8537-F1FD-10470E502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B65BAC-1873-BE7E-33FA-5A1E7531460B}"/>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8" name="Footer Placeholder 7">
            <a:extLst>
              <a:ext uri="{FF2B5EF4-FFF2-40B4-BE49-F238E27FC236}">
                <a16:creationId xmlns:a16="http://schemas.microsoft.com/office/drawing/2014/main" id="{9349D88C-A2D4-8C41-D053-B5ED428219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A1A1E0-ED94-40BD-FE4C-B0F6D442460C}"/>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2936431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DA2B-C6E4-9F65-C5CB-F893AEA367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4069EB-D65B-70F1-7994-DF1AF546BCA2}"/>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4" name="Footer Placeholder 3">
            <a:extLst>
              <a:ext uri="{FF2B5EF4-FFF2-40B4-BE49-F238E27FC236}">
                <a16:creationId xmlns:a16="http://schemas.microsoft.com/office/drawing/2014/main" id="{B59FA2CD-5FC1-AA51-B511-6CED80FD35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3B621F-2642-B2EF-671D-B5EDFCC57C2B}"/>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314815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8211-31BC-A290-808A-5CFF21D0C3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1E5E73-C936-51CD-A855-353BC523C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CCA5CA-2EC8-D496-6FA0-E21E2F8EA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116A4D-F161-9DF4-E368-913BB5AC68E2}"/>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6" name="Footer Placeholder 5">
            <a:extLst>
              <a:ext uri="{FF2B5EF4-FFF2-40B4-BE49-F238E27FC236}">
                <a16:creationId xmlns:a16="http://schemas.microsoft.com/office/drawing/2014/main" id="{900F33CC-894E-ED1E-E51A-17233FD65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DB6233-791F-A291-B66F-D7F5A512B07B}"/>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2850646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5CE67-61F0-3FC6-552D-5CD6E612CB77}"/>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3" name="Footer Placeholder 2">
            <a:extLst>
              <a:ext uri="{FF2B5EF4-FFF2-40B4-BE49-F238E27FC236}">
                <a16:creationId xmlns:a16="http://schemas.microsoft.com/office/drawing/2014/main" id="{CD6C947D-8F33-61A2-045A-AD071934CF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920531-A01A-42D0-1AC5-9D7AA2F53158}"/>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1875592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CF15-1AA0-2000-902D-3DF0A6589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2C12E5-E6F1-048F-F7A8-A61BF1394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7EF21E-4A55-B81B-BE75-D505AE441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1202-BF28-DB70-5445-C910392941CE}"/>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6" name="Footer Placeholder 5">
            <a:extLst>
              <a:ext uri="{FF2B5EF4-FFF2-40B4-BE49-F238E27FC236}">
                <a16:creationId xmlns:a16="http://schemas.microsoft.com/office/drawing/2014/main" id="{FC5F7762-31AA-9231-4F06-60C2A11A77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E69420-91CF-D2C6-12ED-DC6137224227}"/>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3905509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D102-0C4A-79D8-3718-E0F0462D6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84A8A8-38B9-4315-EB3A-4F814E53F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B03FEE-C611-4D66-B572-98A972DEC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39476-32D8-49C8-FBB6-FF4A4E712443}"/>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6" name="Footer Placeholder 5">
            <a:extLst>
              <a:ext uri="{FF2B5EF4-FFF2-40B4-BE49-F238E27FC236}">
                <a16:creationId xmlns:a16="http://schemas.microsoft.com/office/drawing/2014/main" id="{1C40A562-DE15-D00A-B0EB-E381E9880A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600913-49B5-7849-9879-22350944000E}"/>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1411482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90C4-F551-A776-1034-78BC8E78F9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1F5A99-4FD8-FD79-A0D9-F825B1B08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17B02-1427-41E2-2E69-1E0AC11E2430}"/>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E9133933-E703-E775-C30C-C43B0CF427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DFE2B-DACE-1CBF-510F-D6FF7F01066B}"/>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1381315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3E691-6FDD-ADB0-8BF7-4EF6A43DE8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44DFE-CAAD-4B3A-4B9D-5FAC3150A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21D59-95DC-115A-43A3-8E65269EED4A}"/>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0AD7D214-4F4E-493B-0319-094230875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EFC2D2-AF1D-1CF5-819A-15B8F7944952}"/>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1827610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527B-BEF7-2AEB-D0CC-E80B7E3608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A8D009-B1A2-2815-2693-5FFC3ED7BA54}"/>
              </a:ext>
            </a:extLst>
          </p:cNvPr>
          <p:cNvSpPr>
            <a:spLocks noGrp="1"/>
          </p:cNvSpPr>
          <p:nvPr>
            <p:ph type="dt" sz="half" idx="10"/>
          </p:nvPr>
        </p:nvSpPr>
        <p:spPr/>
        <p:txBody>
          <a:bodyPr/>
          <a:lstStyle/>
          <a:p>
            <a:fld id="{0A07F798-61DD-4DF7-B4EF-51E6BA6F2510}" type="datetimeFigureOut">
              <a:rPr lang="en-GB" smtClean="0"/>
              <a:t>04/11/2022</a:t>
            </a:fld>
            <a:endParaRPr lang="en-GB"/>
          </a:p>
        </p:txBody>
      </p:sp>
      <p:sp>
        <p:nvSpPr>
          <p:cNvPr id="4" name="Footer Placeholder 3">
            <a:extLst>
              <a:ext uri="{FF2B5EF4-FFF2-40B4-BE49-F238E27FC236}">
                <a16:creationId xmlns:a16="http://schemas.microsoft.com/office/drawing/2014/main" id="{22187445-EAF3-C46E-6320-43C7259479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8B80E6-AAB1-D4CA-AF0E-801BEA4C1EBE}"/>
              </a:ext>
            </a:extLst>
          </p:cNvPr>
          <p:cNvSpPr>
            <a:spLocks noGrp="1"/>
          </p:cNvSpPr>
          <p:nvPr>
            <p:ph type="sldNum" sz="quarter" idx="12"/>
          </p:nvPr>
        </p:nvSpPr>
        <p:spPr/>
        <p:txBody>
          <a:bodyPr/>
          <a:lstStyle/>
          <a:p>
            <a:fld id="{6D785908-2762-4D52-A006-52AAE45BB9AA}" type="slidenum">
              <a:rPr lang="en-GB" smtClean="0"/>
              <a:t>‹#›</a:t>
            </a:fld>
            <a:endParaRPr lang="en-GB"/>
          </a:p>
        </p:txBody>
      </p:sp>
    </p:spTree>
    <p:extLst>
      <p:ext uri="{BB962C8B-B14F-4D97-AF65-F5344CB8AC3E}">
        <p14:creationId xmlns:p14="http://schemas.microsoft.com/office/powerpoint/2010/main" val="344080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0AE4-766D-87B3-D336-3743857394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0703EC-B046-A410-18D5-6DD550EB4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03D91-65F4-B816-B4E4-C040A903E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2F0483-334F-95E1-42D6-B5E76CE01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6674C-3983-B9A9-C6CA-1217BE392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BAE883-BE97-11A6-7497-14441904F908}"/>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8" name="Footer Placeholder 7">
            <a:extLst>
              <a:ext uri="{FF2B5EF4-FFF2-40B4-BE49-F238E27FC236}">
                <a16:creationId xmlns:a16="http://schemas.microsoft.com/office/drawing/2014/main" id="{4AD3419F-9852-5C78-E53D-392FC225F2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6CE018-FEBD-D6E4-0339-7DC56E5DC687}"/>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230388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E10C-A147-8A7E-89B5-7FF18AE8DD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BB58C6-E3FB-6FFB-FEFF-18C04C1E4713}"/>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4" name="Footer Placeholder 3">
            <a:extLst>
              <a:ext uri="{FF2B5EF4-FFF2-40B4-BE49-F238E27FC236}">
                <a16:creationId xmlns:a16="http://schemas.microsoft.com/office/drawing/2014/main" id="{8DB2A504-9009-CB43-9A41-9A836D2512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AB2F5E-4433-9684-2AE2-3A66B9F91BC0}"/>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16454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DF7A8-732C-9CD7-5029-9F7F3DAB5680}"/>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3" name="Footer Placeholder 2">
            <a:extLst>
              <a:ext uri="{FF2B5EF4-FFF2-40B4-BE49-F238E27FC236}">
                <a16:creationId xmlns:a16="http://schemas.microsoft.com/office/drawing/2014/main" id="{0088E8C1-C676-29AD-5697-1FB5A7568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C7774A-F6DE-3773-DDF9-BE4082196F0E}"/>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134782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85C8-42EE-8D01-51C7-A10746CAA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CBE8DC-AC53-2BD4-BC59-AA0508216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E9933-A9A2-E635-F0AA-E5FF3666D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0BF91-6A50-87D5-19D3-BEB6AC862210}"/>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6" name="Footer Placeholder 5">
            <a:extLst>
              <a:ext uri="{FF2B5EF4-FFF2-40B4-BE49-F238E27FC236}">
                <a16:creationId xmlns:a16="http://schemas.microsoft.com/office/drawing/2014/main" id="{920689D8-6CA6-B591-F342-968B93FF20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BEBA29-2B1E-D5BB-769A-17B97D181342}"/>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378081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520F-E14B-D688-9871-7286EE1FE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6AA1A5-1172-EE8D-C75E-34FFAE516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E9BA70-05BF-3CC6-7ED1-585D4326F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9388A-EF32-5AF4-574C-247D69DDC2F3}"/>
              </a:ext>
            </a:extLst>
          </p:cNvPr>
          <p:cNvSpPr>
            <a:spLocks noGrp="1"/>
          </p:cNvSpPr>
          <p:nvPr>
            <p:ph type="dt" sz="half" idx="10"/>
          </p:nvPr>
        </p:nvSpPr>
        <p:spPr/>
        <p:txBody>
          <a:bodyPr/>
          <a:lstStyle/>
          <a:p>
            <a:fld id="{12540F22-F921-4CD6-8E1A-295BB46E1738}" type="datetimeFigureOut">
              <a:rPr lang="en-GB" smtClean="0"/>
              <a:t>04/11/2022</a:t>
            </a:fld>
            <a:endParaRPr lang="en-GB"/>
          </a:p>
        </p:txBody>
      </p:sp>
      <p:sp>
        <p:nvSpPr>
          <p:cNvPr id="6" name="Footer Placeholder 5">
            <a:extLst>
              <a:ext uri="{FF2B5EF4-FFF2-40B4-BE49-F238E27FC236}">
                <a16:creationId xmlns:a16="http://schemas.microsoft.com/office/drawing/2014/main" id="{4BCC7EDD-263C-90DB-6A06-0E3B1C37B1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E092D-2948-071F-35AF-D4B91239ED92}"/>
              </a:ext>
            </a:extLst>
          </p:cNvPr>
          <p:cNvSpPr>
            <a:spLocks noGrp="1"/>
          </p:cNvSpPr>
          <p:nvPr>
            <p:ph type="sldNum" sz="quarter" idx="12"/>
          </p:nvPr>
        </p:nvSpPr>
        <p:spPr/>
        <p:txBody>
          <a:bodyPr/>
          <a:lstStyle/>
          <a:p>
            <a:fld id="{5C049151-9A57-42AC-8517-77582FAA4F88}" type="slidenum">
              <a:rPr lang="en-GB" smtClean="0"/>
              <a:t>‹#›</a:t>
            </a:fld>
            <a:endParaRPr lang="en-GB"/>
          </a:p>
        </p:txBody>
      </p:sp>
    </p:spTree>
    <p:extLst>
      <p:ext uri="{BB962C8B-B14F-4D97-AF65-F5344CB8AC3E}">
        <p14:creationId xmlns:p14="http://schemas.microsoft.com/office/powerpoint/2010/main" val="320718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f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6CDD2-7C5B-04FA-0709-B3F8EB887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BFC5AAA-EE11-438E-A7FC-8BBE5E1BC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60DBFD0-EB1D-7E46-DE6C-970C156E5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40F22-F921-4CD6-8E1A-295BB46E1738}" type="datetimeFigureOut">
              <a:rPr lang="en-GB" smtClean="0"/>
              <a:t>04/11/2022</a:t>
            </a:fld>
            <a:endParaRPr lang="en-GB"/>
          </a:p>
        </p:txBody>
      </p:sp>
      <p:sp>
        <p:nvSpPr>
          <p:cNvPr id="5" name="Footer Placeholder 4">
            <a:extLst>
              <a:ext uri="{FF2B5EF4-FFF2-40B4-BE49-F238E27FC236}">
                <a16:creationId xmlns:a16="http://schemas.microsoft.com/office/drawing/2014/main" id="{C62B4C0B-BFE9-474A-4B05-DEA87CCE2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6" descr="A picture containing logo">
            <a:extLst>
              <a:ext uri="{FF2B5EF4-FFF2-40B4-BE49-F238E27FC236}">
                <a16:creationId xmlns:a16="http://schemas.microsoft.com/office/drawing/2014/main" id="{DA947F8E-7EA4-1FCE-47C7-2DE15FF06543}"/>
              </a:ext>
            </a:extLst>
          </p:cNvPr>
          <p:cNvPicPr>
            <a:picLocks noChangeAspect="1"/>
          </p:cNvPicPr>
          <p:nvPr userDrawn="1"/>
        </p:nvPicPr>
        <p:blipFill rotWithShape="1">
          <a:blip r:embed="rId13">
            <a:alphaModFix amt="5000"/>
            <a:extLst>
              <a:ext uri="{28A0092B-C50C-407E-A947-70E740481C1C}">
                <a14:useLocalDpi xmlns:a14="http://schemas.microsoft.com/office/drawing/2010/main" val="0"/>
              </a:ext>
            </a:extLst>
          </a:blip>
          <a:srcRect l="3026" t="2213" r="61459" b="47"/>
          <a:stretch/>
        </p:blipFill>
        <p:spPr>
          <a:xfrm>
            <a:off x="380999" y="2660232"/>
            <a:ext cx="3657601" cy="3776714"/>
          </a:xfrm>
          <a:prstGeom prst="rect">
            <a:avLst/>
          </a:prstGeom>
        </p:spPr>
      </p:pic>
      <p:sp>
        <p:nvSpPr>
          <p:cNvPr id="6" name="Slide Number Placeholder 5">
            <a:extLst>
              <a:ext uri="{FF2B5EF4-FFF2-40B4-BE49-F238E27FC236}">
                <a16:creationId xmlns:a16="http://schemas.microsoft.com/office/drawing/2014/main" id="{65F224BB-7206-753A-54AE-76D40D276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9151-9A57-42AC-8517-77582FAA4F88}" type="slidenum">
              <a:rPr lang="en-GB" smtClean="0"/>
              <a:t>‹#›</a:t>
            </a:fld>
            <a:endParaRPr lang="en-GB"/>
          </a:p>
        </p:txBody>
      </p:sp>
      <p:pic>
        <p:nvPicPr>
          <p:cNvPr id="9" name="Picture 8" descr="Logo">
            <a:extLst>
              <a:ext uri="{FF2B5EF4-FFF2-40B4-BE49-F238E27FC236}">
                <a16:creationId xmlns:a16="http://schemas.microsoft.com/office/drawing/2014/main" id="{BAB98BA4-EF96-999F-5606-278CF8F9249D}"/>
              </a:ext>
            </a:extLst>
          </p:cNvPr>
          <p:cNvPicPr>
            <a:picLocks noChangeAspect="1"/>
          </p:cNvPicPr>
          <p:nvPr userDrawn="1"/>
        </p:nvPicPr>
        <p:blipFill rotWithShape="1">
          <a:blip r:embed="rId14">
            <a:alphaModFix amt="5000"/>
            <a:extLst>
              <a:ext uri="{28A0092B-C50C-407E-A947-70E740481C1C}">
                <a14:useLocalDpi xmlns:a14="http://schemas.microsoft.com/office/drawing/2010/main" val="0"/>
              </a:ext>
            </a:extLst>
          </a:blip>
          <a:srcRect l="17047" t="772" r="23286" b="54233"/>
          <a:stretch/>
        </p:blipFill>
        <p:spPr>
          <a:xfrm>
            <a:off x="3830893" y="4548589"/>
            <a:ext cx="7722010" cy="1718068"/>
          </a:xfrm>
          <a:prstGeom prst="rect">
            <a:avLst/>
          </a:prstGeom>
        </p:spPr>
      </p:pic>
    </p:spTree>
    <p:extLst>
      <p:ext uri="{BB962C8B-B14F-4D97-AF65-F5344CB8AC3E}">
        <p14:creationId xmlns:p14="http://schemas.microsoft.com/office/powerpoint/2010/main" val="333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235A0-745B-81F0-8436-4CCB2EDD9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F66B14-E53A-32ED-FAF7-8794A90112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49422-C039-BC57-4113-9AA4BFAA9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A1CD5-C922-4212-BB48-9B236AA6EB53}" type="datetimeFigureOut">
              <a:rPr lang="en-GB" smtClean="0"/>
              <a:t>04/11/2022</a:t>
            </a:fld>
            <a:endParaRPr lang="en-GB"/>
          </a:p>
        </p:txBody>
      </p:sp>
      <p:sp>
        <p:nvSpPr>
          <p:cNvPr id="5" name="Footer Placeholder 4">
            <a:extLst>
              <a:ext uri="{FF2B5EF4-FFF2-40B4-BE49-F238E27FC236}">
                <a16:creationId xmlns:a16="http://schemas.microsoft.com/office/drawing/2014/main" id="{4A313A4E-90A5-0A2C-6FB6-A8FE17F66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A8ABD8-11D0-EEA0-EF76-2B0D100B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3E329-A072-4E38-B328-E73541127F3B}" type="slidenum">
              <a:rPr lang="en-GB" smtClean="0"/>
              <a:t>‹#›</a:t>
            </a:fld>
            <a:endParaRPr lang="en-GB"/>
          </a:p>
        </p:txBody>
      </p:sp>
    </p:spTree>
    <p:extLst>
      <p:ext uri="{BB962C8B-B14F-4D97-AF65-F5344CB8AC3E}">
        <p14:creationId xmlns:p14="http://schemas.microsoft.com/office/powerpoint/2010/main" val="24454990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A0C1D-8328-871D-F81A-2B87C2B00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7A542-D01E-865A-8348-972BDA315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C30C7-80DB-ECA4-8E81-4D01153C8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2714E-C9DE-47E3-85B2-46F212C3FD16}" type="datetimeFigureOut">
              <a:rPr lang="en-GB" smtClean="0"/>
              <a:t>04/11/2022</a:t>
            </a:fld>
            <a:endParaRPr lang="en-GB"/>
          </a:p>
        </p:txBody>
      </p:sp>
      <p:sp>
        <p:nvSpPr>
          <p:cNvPr id="5" name="Footer Placeholder 4">
            <a:extLst>
              <a:ext uri="{FF2B5EF4-FFF2-40B4-BE49-F238E27FC236}">
                <a16:creationId xmlns:a16="http://schemas.microsoft.com/office/drawing/2014/main" id="{A45F3ECD-A885-CA21-2BED-BCE7D33C3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FF1F4B-8E60-290F-759E-485A690F2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71D1-0EBE-46CA-B76A-F4598EA7AA7D}" type="slidenum">
              <a:rPr lang="en-GB" smtClean="0"/>
              <a:t>‹#›</a:t>
            </a:fld>
            <a:endParaRPr lang="en-GB"/>
          </a:p>
        </p:txBody>
      </p:sp>
    </p:spTree>
    <p:extLst>
      <p:ext uri="{BB962C8B-B14F-4D97-AF65-F5344CB8AC3E}">
        <p14:creationId xmlns:p14="http://schemas.microsoft.com/office/powerpoint/2010/main" val="29552664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7CAD2-F0F3-21A4-0534-457800C29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5FA4B7-1BA9-83E5-7467-A68B64F60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CA1458-6193-F801-EF93-56CC99608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7F798-61DD-4DF7-B4EF-51E6BA6F2510}" type="datetimeFigureOut">
              <a:rPr lang="en-GB" smtClean="0"/>
              <a:t>04/11/2022</a:t>
            </a:fld>
            <a:endParaRPr lang="en-GB"/>
          </a:p>
        </p:txBody>
      </p:sp>
      <p:sp>
        <p:nvSpPr>
          <p:cNvPr id="5" name="Footer Placeholder 4">
            <a:extLst>
              <a:ext uri="{FF2B5EF4-FFF2-40B4-BE49-F238E27FC236}">
                <a16:creationId xmlns:a16="http://schemas.microsoft.com/office/drawing/2014/main" id="{8B9ECE00-B309-89DF-D8E6-02DDB0A90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30366A-62B9-F3A6-3C76-559A885E9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85908-2762-4D52-A006-52AAE45BB9AA}" type="slidenum">
              <a:rPr lang="en-GB" smtClean="0"/>
              <a:t>‹#›</a:t>
            </a:fld>
            <a:endParaRPr lang="en-GB"/>
          </a:p>
        </p:txBody>
      </p:sp>
    </p:spTree>
    <p:extLst>
      <p:ext uri="{BB962C8B-B14F-4D97-AF65-F5344CB8AC3E}">
        <p14:creationId xmlns:p14="http://schemas.microsoft.com/office/powerpoint/2010/main" val="341538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B176-1F7A-6296-3A99-A0F73376D30B}"/>
              </a:ext>
            </a:extLst>
          </p:cNvPr>
          <p:cNvSpPr>
            <a:spLocks noGrp="1"/>
          </p:cNvSpPr>
          <p:nvPr>
            <p:ph type="ctrTitle"/>
          </p:nvPr>
        </p:nvSpPr>
        <p:spPr>
          <a:xfrm>
            <a:off x="1524000" y="560388"/>
            <a:ext cx="9144000" cy="2387600"/>
          </a:xfrm>
        </p:spPr>
        <p:txBody>
          <a:bodyPr/>
          <a:lstStyle/>
          <a:p>
            <a:r>
              <a:rPr lang="en-GB" b="1" dirty="0"/>
              <a:t>Partnership Working to increase SCQF Awareness</a:t>
            </a:r>
          </a:p>
        </p:txBody>
      </p:sp>
      <p:sp>
        <p:nvSpPr>
          <p:cNvPr id="3" name="Subtitle 2">
            <a:extLst>
              <a:ext uri="{FF2B5EF4-FFF2-40B4-BE49-F238E27FC236}">
                <a16:creationId xmlns:a16="http://schemas.microsoft.com/office/drawing/2014/main" id="{B9CBC4AF-C2A8-336F-0E1C-6ECB3F4E3B16}"/>
              </a:ext>
            </a:extLst>
          </p:cNvPr>
          <p:cNvSpPr>
            <a:spLocks noGrp="1"/>
          </p:cNvSpPr>
          <p:nvPr>
            <p:ph type="subTitle" idx="1"/>
          </p:nvPr>
        </p:nvSpPr>
        <p:spPr/>
        <p:txBody>
          <a:bodyPr>
            <a:normAutofit fontScale="47500" lnSpcReduction="20000"/>
          </a:bodyPr>
          <a:lstStyle/>
          <a:p>
            <a:endParaRPr lang="en-GB" dirty="0"/>
          </a:p>
          <a:p>
            <a:r>
              <a:rPr lang="en-GB" sz="5800" b="1" dirty="0"/>
              <a:t>Dalbeattie High School </a:t>
            </a:r>
          </a:p>
          <a:p>
            <a:r>
              <a:rPr lang="en-GB" sz="5800" b="1" dirty="0"/>
              <a:t>and </a:t>
            </a:r>
          </a:p>
          <a:p>
            <a:r>
              <a:rPr lang="en-GB" sz="5800" b="1" dirty="0"/>
              <a:t>Dumfries and Galloway College </a:t>
            </a:r>
          </a:p>
        </p:txBody>
      </p:sp>
    </p:spTree>
    <p:extLst>
      <p:ext uri="{BB962C8B-B14F-4D97-AF65-F5344CB8AC3E}">
        <p14:creationId xmlns:p14="http://schemas.microsoft.com/office/powerpoint/2010/main" val="310122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7BEC173-56D0-3E4C-3784-2B3740FD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
            <a:ext cx="12192000" cy="7000240"/>
          </a:xfrm>
          <a:prstGeom prst="rect">
            <a:avLst/>
          </a:prstGeom>
        </p:spPr>
      </p:pic>
    </p:spTree>
    <p:extLst>
      <p:ext uri="{BB962C8B-B14F-4D97-AF65-F5344CB8AC3E}">
        <p14:creationId xmlns:p14="http://schemas.microsoft.com/office/powerpoint/2010/main" val="181082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DCF8ADA5-5757-9B63-2568-A4F8381A5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308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0FADD198-F9BB-8B3B-9300-A9E38E5FE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193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3E1B56-9975-3E61-39D7-3C7410C0C98D}"/>
              </a:ext>
            </a:extLst>
          </p:cNvPr>
          <p:cNvSpPr>
            <a:spLocks noGrp="1"/>
          </p:cNvSpPr>
          <p:nvPr>
            <p:ph type="title"/>
          </p:nvPr>
        </p:nvSpPr>
        <p:spPr/>
        <p:txBody>
          <a:bodyPr/>
          <a:lstStyle/>
          <a:p>
            <a:r>
              <a:rPr lang="en-GB" dirty="0"/>
              <a:t>NPA/</a:t>
            </a:r>
            <a:r>
              <a:rPr lang="en-GB" dirty="0" err="1"/>
              <a:t>SfW</a:t>
            </a:r>
            <a:r>
              <a:rPr lang="en-GB" dirty="0"/>
              <a:t> and other qualifications now on offer at Dalbeattie High School</a:t>
            </a:r>
          </a:p>
        </p:txBody>
      </p:sp>
      <p:graphicFrame>
        <p:nvGraphicFramePr>
          <p:cNvPr id="8" name="Table 8">
            <a:extLst>
              <a:ext uri="{FF2B5EF4-FFF2-40B4-BE49-F238E27FC236}">
                <a16:creationId xmlns:a16="http://schemas.microsoft.com/office/drawing/2014/main" id="{FE49CB59-8B14-436E-F029-9BA0CF0400D3}"/>
              </a:ext>
            </a:extLst>
          </p:cNvPr>
          <p:cNvGraphicFramePr>
            <a:graphicFrameLocks noGrp="1"/>
          </p:cNvGraphicFramePr>
          <p:nvPr>
            <p:ph idx="1"/>
            <p:extLst>
              <p:ext uri="{D42A27DB-BD31-4B8C-83A1-F6EECF244321}">
                <p14:modId xmlns:p14="http://schemas.microsoft.com/office/powerpoint/2010/main" val="1474230150"/>
              </p:ext>
            </p:extLst>
          </p:nvPr>
        </p:nvGraphicFramePr>
        <p:xfrm>
          <a:off x="838200" y="1992312"/>
          <a:ext cx="10429239" cy="2671127"/>
        </p:xfrm>
        <a:graphic>
          <a:graphicData uri="http://schemas.openxmlformats.org/drawingml/2006/table">
            <a:tbl>
              <a:tblPr firstRow="1" bandRow="1">
                <a:tableStyleId>{5C22544A-7EE6-4342-B048-85BDC9FD1C3A}</a:tableStyleId>
              </a:tblPr>
              <a:tblGrid>
                <a:gridCol w="5354816">
                  <a:extLst>
                    <a:ext uri="{9D8B030D-6E8A-4147-A177-3AD203B41FA5}">
                      <a16:colId xmlns:a16="http://schemas.microsoft.com/office/drawing/2014/main" val="806018364"/>
                    </a:ext>
                  </a:extLst>
                </a:gridCol>
                <a:gridCol w="1531901">
                  <a:extLst>
                    <a:ext uri="{9D8B030D-6E8A-4147-A177-3AD203B41FA5}">
                      <a16:colId xmlns:a16="http://schemas.microsoft.com/office/drawing/2014/main" val="2484194918"/>
                    </a:ext>
                  </a:extLst>
                </a:gridCol>
                <a:gridCol w="1655001">
                  <a:extLst>
                    <a:ext uri="{9D8B030D-6E8A-4147-A177-3AD203B41FA5}">
                      <a16:colId xmlns:a16="http://schemas.microsoft.com/office/drawing/2014/main" val="2312150246"/>
                    </a:ext>
                  </a:extLst>
                </a:gridCol>
                <a:gridCol w="1887521">
                  <a:extLst>
                    <a:ext uri="{9D8B030D-6E8A-4147-A177-3AD203B41FA5}">
                      <a16:colId xmlns:a16="http://schemas.microsoft.com/office/drawing/2014/main" val="2051452025"/>
                    </a:ext>
                  </a:extLst>
                </a:gridCol>
              </a:tblGrid>
              <a:tr h="388847">
                <a:tc>
                  <a:txBody>
                    <a:bodyPr/>
                    <a:lstStyle/>
                    <a:p>
                      <a:r>
                        <a:rPr lang="en-GB" dirty="0"/>
                        <a:t>Subject</a:t>
                      </a:r>
                    </a:p>
                  </a:txBody>
                  <a:tcPr/>
                </a:tc>
                <a:tc>
                  <a:txBody>
                    <a:bodyPr/>
                    <a:lstStyle/>
                    <a:p>
                      <a:pPr algn="ctr"/>
                      <a:r>
                        <a:rPr lang="en-GB" dirty="0">
                          <a:solidFill>
                            <a:schemeClr val="bg1"/>
                          </a:solidFill>
                        </a:rPr>
                        <a:t>Level 4</a:t>
                      </a:r>
                    </a:p>
                  </a:txBody>
                  <a:tcPr/>
                </a:tc>
                <a:tc>
                  <a:txBody>
                    <a:bodyPr/>
                    <a:lstStyle/>
                    <a:p>
                      <a:pPr algn="ctr"/>
                      <a:r>
                        <a:rPr lang="en-GB" dirty="0">
                          <a:solidFill>
                            <a:schemeClr val="bg1"/>
                          </a:solidFill>
                        </a:rPr>
                        <a:t>Level 5</a:t>
                      </a:r>
                    </a:p>
                  </a:txBody>
                  <a:tcPr/>
                </a:tc>
                <a:tc>
                  <a:txBody>
                    <a:bodyPr/>
                    <a:lstStyle/>
                    <a:p>
                      <a:pPr algn="ctr"/>
                      <a:r>
                        <a:rPr lang="en-GB" dirty="0">
                          <a:solidFill>
                            <a:schemeClr val="bg1"/>
                          </a:solidFill>
                        </a:rPr>
                        <a:t>Level 6</a:t>
                      </a:r>
                    </a:p>
                  </a:txBody>
                  <a:tcPr/>
                </a:tc>
                <a:extLst>
                  <a:ext uri="{0D108BD9-81ED-4DB2-BD59-A6C34878D82A}">
                    <a16:rowId xmlns:a16="http://schemas.microsoft.com/office/drawing/2014/main" val="2497390858"/>
                  </a:ext>
                </a:extLst>
              </a:tr>
              <a:tr h="380380">
                <a:tc>
                  <a:txBody>
                    <a:bodyPr/>
                    <a:lstStyle/>
                    <a:p>
                      <a:r>
                        <a:rPr lang="en-GB" dirty="0"/>
                        <a:t>Sports Leadership</a:t>
                      </a:r>
                    </a:p>
                  </a:txBody>
                  <a:tcPr/>
                </a:tc>
                <a:tc>
                  <a:txBody>
                    <a:bodyPr/>
                    <a:lstStyle/>
                    <a:p>
                      <a:pPr algn="ctr"/>
                      <a:endParaRPr lang="en-GB" dirty="0">
                        <a:solidFill>
                          <a:schemeClr val="tx1"/>
                        </a:solidFill>
                      </a:endParaRPr>
                    </a:p>
                  </a:txBody>
                  <a:tcPr/>
                </a:tc>
                <a:tc>
                  <a:txBody>
                    <a:bodyPr/>
                    <a:lstStyle/>
                    <a:p>
                      <a:pPr algn="ct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algn="ctr"/>
                      <a:r>
                        <a:rPr lang="en-GB" dirty="0">
                          <a:solidFill>
                            <a:schemeClr val="tx1"/>
                          </a:solidFill>
                          <a:sym typeface="Wingdings 2" panose="05020102010507070707" pitchFamily="18" charset="2"/>
                        </a:rPr>
                        <a:t></a:t>
                      </a:r>
                      <a:endParaRPr lang="en-GB" dirty="0">
                        <a:solidFill>
                          <a:schemeClr val="tx1"/>
                        </a:solidFill>
                      </a:endParaRPr>
                    </a:p>
                  </a:txBody>
                  <a:tcPr/>
                </a:tc>
                <a:extLst>
                  <a:ext uri="{0D108BD9-81ED-4DB2-BD59-A6C34878D82A}">
                    <a16:rowId xmlns:a16="http://schemas.microsoft.com/office/drawing/2014/main" val="2422209823"/>
                  </a:ext>
                </a:extLst>
              </a:tr>
              <a:tr h="380380">
                <a:tc>
                  <a:txBody>
                    <a:bodyPr/>
                    <a:lstStyle/>
                    <a:p>
                      <a:r>
                        <a:rPr lang="en-GB" dirty="0"/>
                        <a:t>NPA Business with IT</a:t>
                      </a:r>
                    </a:p>
                  </a:txBody>
                  <a:tcPr/>
                </a:tc>
                <a:tc>
                  <a:txBody>
                    <a:bodyPr/>
                    <a:lstStyle/>
                    <a:p>
                      <a:pPr algn="ctr"/>
                      <a:endParaRPr lang="en-GB"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extLst>
                  <a:ext uri="{0D108BD9-81ED-4DB2-BD59-A6C34878D82A}">
                    <a16:rowId xmlns:a16="http://schemas.microsoft.com/office/drawing/2014/main" val="2059537930"/>
                  </a:ext>
                </a:extLst>
              </a:tr>
              <a:tr h="380380">
                <a:tc>
                  <a:txBody>
                    <a:bodyPr/>
                    <a:lstStyle/>
                    <a:p>
                      <a:r>
                        <a:rPr lang="en-GB" dirty="0"/>
                        <a:t>NPA Enterprise and Employability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algn="ctr"/>
                      <a:endParaRPr lang="en-GB" dirty="0">
                        <a:solidFill>
                          <a:schemeClr val="tx1"/>
                        </a:solidFill>
                      </a:endParaRPr>
                    </a:p>
                  </a:txBody>
                  <a:tcPr/>
                </a:tc>
                <a:extLst>
                  <a:ext uri="{0D108BD9-81ED-4DB2-BD59-A6C34878D82A}">
                    <a16:rowId xmlns:a16="http://schemas.microsoft.com/office/drawing/2014/main" val="3561460811"/>
                  </a:ext>
                </a:extLst>
              </a:tr>
              <a:tr h="380380">
                <a:tc>
                  <a:txBody>
                    <a:bodyPr/>
                    <a:lstStyle/>
                    <a:p>
                      <a:r>
                        <a:rPr lang="en-GB" dirty="0"/>
                        <a:t>NPA Photography</a:t>
                      </a:r>
                    </a:p>
                  </a:txBody>
                  <a:tcPr/>
                </a:tc>
                <a:tc>
                  <a:txBody>
                    <a:bodyPr/>
                    <a:lstStyle/>
                    <a:p>
                      <a:pPr algn="ctr"/>
                      <a:endParaRPr lang="en-GB">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algn="ctr"/>
                      <a:endParaRPr lang="en-GB" dirty="0">
                        <a:solidFill>
                          <a:schemeClr val="tx1"/>
                        </a:solidFill>
                      </a:endParaRPr>
                    </a:p>
                  </a:txBody>
                  <a:tcPr/>
                </a:tc>
                <a:extLst>
                  <a:ext uri="{0D108BD9-81ED-4DB2-BD59-A6C34878D82A}">
                    <a16:rowId xmlns:a16="http://schemas.microsoft.com/office/drawing/2014/main" val="1424828061"/>
                  </a:ext>
                </a:extLst>
              </a:tr>
              <a:tr h="380380">
                <a:tc>
                  <a:txBody>
                    <a:bodyPr/>
                    <a:lstStyle/>
                    <a:p>
                      <a:r>
                        <a:rPr lang="en-GB" dirty="0" err="1"/>
                        <a:t>SfW</a:t>
                      </a:r>
                      <a:r>
                        <a:rPr lang="en-GB" dirty="0"/>
                        <a:t> Travel and Tourism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algn="ctr"/>
                      <a:endParaRPr lang="en-GB" dirty="0">
                        <a:solidFill>
                          <a:schemeClr val="tx1"/>
                        </a:solidFill>
                      </a:endParaRPr>
                    </a:p>
                  </a:txBody>
                  <a:tcPr/>
                </a:tc>
                <a:extLst>
                  <a:ext uri="{0D108BD9-81ED-4DB2-BD59-A6C34878D82A}">
                    <a16:rowId xmlns:a16="http://schemas.microsoft.com/office/drawing/2014/main" val="1178086322"/>
                  </a:ext>
                </a:extLst>
              </a:tr>
              <a:tr h="380380">
                <a:tc>
                  <a:txBody>
                    <a:bodyPr/>
                    <a:lstStyle/>
                    <a:p>
                      <a:r>
                        <a:rPr lang="en-GB" dirty="0" err="1"/>
                        <a:t>SfW</a:t>
                      </a:r>
                      <a:r>
                        <a:rPr lang="en-GB" dirty="0"/>
                        <a:t> Rural Skills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2" panose="05020102010507070707" pitchFamily="18" charset="2"/>
                        </a:rPr>
                        <a:t></a:t>
                      </a:r>
                      <a:endParaRPr lang="en-GB" dirty="0">
                        <a:solidFill>
                          <a:schemeClr val="tx1"/>
                        </a:solidFill>
                      </a:endParaRPr>
                    </a:p>
                  </a:txBody>
                  <a:tcPr/>
                </a:tc>
                <a:tc>
                  <a:txBody>
                    <a:bodyPr/>
                    <a:lstStyle/>
                    <a:p>
                      <a:pPr algn="ctr"/>
                      <a:endParaRPr lang="en-GB">
                        <a:solidFill>
                          <a:schemeClr val="tx1"/>
                        </a:solidFill>
                      </a:endParaRPr>
                    </a:p>
                  </a:txBody>
                  <a:tcPr/>
                </a:tc>
                <a:tc>
                  <a:txBody>
                    <a:bodyPr/>
                    <a:lstStyle/>
                    <a:p>
                      <a:pPr algn="ctr"/>
                      <a:endParaRPr lang="en-GB" dirty="0">
                        <a:solidFill>
                          <a:schemeClr val="tx1"/>
                        </a:solidFill>
                      </a:endParaRPr>
                    </a:p>
                  </a:txBody>
                  <a:tcPr/>
                </a:tc>
                <a:extLst>
                  <a:ext uri="{0D108BD9-81ED-4DB2-BD59-A6C34878D82A}">
                    <a16:rowId xmlns:a16="http://schemas.microsoft.com/office/drawing/2014/main" val="4291287126"/>
                  </a:ext>
                </a:extLst>
              </a:tr>
            </a:tbl>
          </a:graphicData>
        </a:graphic>
      </p:graphicFrame>
    </p:spTree>
    <p:extLst>
      <p:ext uri="{BB962C8B-B14F-4D97-AF65-F5344CB8AC3E}">
        <p14:creationId xmlns:p14="http://schemas.microsoft.com/office/powerpoint/2010/main" val="382551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28E2-1EA9-9F28-2A51-FCB2EE7F0AEE}"/>
              </a:ext>
            </a:extLst>
          </p:cNvPr>
          <p:cNvSpPr>
            <a:spLocks noGrp="1"/>
          </p:cNvSpPr>
          <p:nvPr>
            <p:ph type="title"/>
          </p:nvPr>
        </p:nvSpPr>
        <p:spPr>
          <a:xfrm>
            <a:off x="838200" y="278861"/>
            <a:ext cx="10515600" cy="1498091"/>
          </a:xfrm>
          <a:solidFill>
            <a:schemeClr val="tx2"/>
          </a:solidFill>
        </p:spPr>
        <p:txBody>
          <a:bodyPr/>
          <a:lstStyle/>
          <a:p>
            <a:r>
              <a:rPr lang="en-GB" dirty="0">
                <a:cs typeface="Calibri Light"/>
              </a:rPr>
              <a:t>             </a:t>
            </a:r>
            <a:r>
              <a:rPr lang="en-GB" dirty="0">
                <a:solidFill>
                  <a:srgbClr val="FFC000"/>
                </a:solidFill>
                <a:latin typeface="Browallia New"/>
                <a:cs typeface="Calibri Light"/>
              </a:rPr>
              <a:t> Our Ambition</a:t>
            </a:r>
            <a:endParaRPr lang="en-GB" dirty="0">
              <a:solidFill>
                <a:srgbClr val="FFC000"/>
              </a:solidFill>
              <a:latin typeface="Browallia New"/>
            </a:endParaRPr>
          </a:p>
        </p:txBody>
      </p:sp>
      <p:sp>
        <p:nvSpPr>
          <p:cNvPr id="3" name="Content Placeholder 2">
            <a:extLst>
              <a:ext uri="{FF2B5EF4-FFF2-40B4-BE49-F238E27FC236}">
                <a16:creationId xmlns:a16="http://schemas.microsoft.com/office/drawing/2014/main" id="{9E8FCDAB-7F9C-8139-CC7B-663B6AF234A1}"/>
              </a:ext>
            </a:extLst>
          </p:cNvPr>
          <p:cNvSpPr>
            <a:spLocks noGrp="1"/>
          </p:cNvSpPr>
          <p:nvPr>
            <p:ph idx="1"/>
          </p:nvPr>
        </p:nvSpPr>
        <p:spPr/>
        <p:txBody>
          <a:bodyPr vert="horz" lIns="91440" tIns="45720" rIns="91440" bIns="45720" rtlCol="0" anchor="t">
            <a:normAutofit/>
          </a:bodyPr>
          <a:lstStyle/>
          <a:p>
            <a:pPr marL="457200" indent="-457200">
              <a:lnSpc>
                <a:spcPct val="100000"/>
              </a:lnSpc>
              <a:spcBef>
                <a:spcPts val="0"/>
              </a:spcBef>
              <a:buFont typeface="Wingdings" panose="020B0604020202020204" pitchFamily="34" charset="0"/>
              <a:buChar char="Ø"/>
            </a:pPr>
            <a:r>
              <a:rPr lang="en-GB" b="1" dirty="0">
                <a:solidFill>
                  <a:schemeClr val="tx2"/>
                </a:solidFill>
                <a:latin typeface="Browallia New"/>
                <a:cs typeface="Browallia New"/>
              </a:rPr>
              <a:t>Developing a suite of personalised education, training and skills provision which meets the needs of individuals.</a:t>
            </a:r>
            <a:endParaRPr lang="en-US" dirty="0">
              <a:solidFill>
                <a:schemeClr val="tx2"/>
              </a:solidFill>
              <a:latin typeface="Calibri" panose="020F0502020204030204"/>
              <a:cs typeface="Calibri" panose="020F0502020204030204"/>
            </a:endParaRPr>
          </a:p>
          <a:p>
            <a:pPr marL="457200" indent="-457200">
              <a:lnSpc>
                <a:spcPct val="100000"/>
              </a:lnSpc>
              <a:spcBef>
                <a:spcPts val="0"/>
              </a:spcBef>
              <a:buFont typeface="Wingdings" panose="020B0604020202020204" pitchFamily="34" charset="0"/>
              <a:buChar char="Ø"/>
            </a:pPr>
            <a:r>
              <a:rPr lang="en-GB" b="1" dirty="0">
                <a:solidFill>
                  <a:schemeClr val="tx2"/>
                </a:solidFill>
                <a:latin typeface="Browallia New"/>
                <a:cs typeface="Browallia New"/>
              </a:rPr>
              <a:t>Create innovative pathways for people to raise aspirations and widen access for young people across the region.</a:t>
            </a:r>
            <a:endParaRPr lang="en-GB" dirty="0">
              <a:solidFill>
                <a:schemeClr val="tx2"/>
              </a:solidFill>
              <a:latin typeface="Calibri"/>
              <a:cs typeface="Calibri"/>
            </a:endParaRPr>
          </a:p>
          <a:p>
            <a:pPr marL="457200" indent="-457200">
              <a:lnSpc>
                <a:spcPct val="100000"/>
              </a:lnSpc>
              <a:spcBef>
                <a:spcPts val="0"/>
              </a:spcBef>
              <a:buFont typeface="Wingdings" panose="020B0604020202020204" pitchFamily="34" charset="0"/>
              <a:buChar char="Ø"/>
            </a:pPr>
            <a:r>
              <a:rPr lang="en-GB" b="1" dirty="0">
                <a:solidFill>
                  <a:schemeClr val="tx2"/>
                </a:solidFill>
                <a:latin typeface="Browallia New"/>
                <a:cs typeface="Browallia New"/>
              </a:rPr>
              <a:t>Work closely with our secondary and HE partners to co-design the learning pathways.</a:t>
            </a:r>
            <a:r>
              <a:rPr lang="en-GB" b="1" dirty="0">
                <a:solidFill>
                  <a:schemeClr val="tx2"/>
                </a:solidFill>
                <a:ea typeface="+mn-lt"/>
                <a:cs typeface="+mn-lt"/>
              </a:rPr>
              <a:t> </a:t>
            </a:r>
            <a:endParaRPr lang="en-GB">
              <a:solidFill>
                <a:schemeClr val="tx2"/>
              </a:solidFill>
              <a:cs typeface="Calibri"/>
            </a:endParaRPr>
          </a:p>
        </p:txBody>
      </p:sp>
      <p:pic>
        <p:nvPicPr>
          <p:cNvPr id="6" name="Picture 6" descr="Logo&#10;&#10;Description automatically generated">
            <a:extLst>
              <a:ext uri="{FF2B5EF4-FFF2-40B4-BE49-F238E27FC236}">
                <a16:creationId xmlns:a16="http://schemas.microsoft.com/office/drawing/2014/main" id="{765636C4-0542-B699-D8E0-55BF44CE2F61}"/>
              </a:ext>
            </a:extLst>
          </p:cNvPr>
          <p:cNvPicPr>
            <a:picLocks noChangeAspect="1"/>
          </p:cNvPicPr>
          <p:nvPr/>
        </p:nvPicPr>
        <p:blipFill>
          <a:blip r:embed="rId2"/>
          <a:stretch>
            <a:fillRect/>
          </a:stretch>
        </p:blipFill>
        <p:spPr>
          <a:xfrm>
            <a:off x="7498152" y="272706"/>
            <a:ext cx="3881167" cy="1504950"/>
          </a:xfrm>
          <a:prstGeom prst="rect">
            <a:avLst/>
          </a:prstGeom>
        </p:spPr>
      </p:pic>
      <p:sp>
        <p:nvSpPr>
          <p:cNvPr id="7" name="TextBox 6">
            <a:extLst>
              <a:ext uri="{FF2B5EF4-FFF2-40B4-BE49-F238E27FC236}">
                <a16:creationId xmlns:a16="http://schemas.microsoft.com/office/drawing/2014/main" id="{3A8D3227-06AF-919D-1518-C92292BCB53E}"/>
              </a:ext>
            </a:extLst>
          </p:cNvPr>
          <p:cNvSpPr txBox="1"/>
          <p:nvPr/>
        </p:nvSpPr>
        <p:spPr>
          <a:xfrm>
            <a:off x="1199744" y="4166681"/>
            <a:ext cx="9662808" cy="1815882"/>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chemeClr val="tx2"/>
                </a:solidFill>
                <a:latin typeface="Browallia New"/>
                <a:cs typeface="Calibri"/>
              </a:rPr>
              <a:t>Choose College Campaign</a:t>
            </a:r>
            <a:endParaRPr lang="en-US" b="1">
              <a:solidFill>
                <a:schemeClr val="tx2"/>
              </a:solidFill>
              <a:cs typeface="Calibri"/>
            </a:endParaRPr>
          </a:p>
          <a:p>
            <a:pPr algn="ctr"/>
            <a:r>
              <a:rPr lang="en-GB" sz="2800" b="1" dirty="0">
                <a:solidFill>
                  <a:schemeClr val="tx2"/>
                </a:solidFill>
                <a:latin typeface="Browallia New"/>
                <a:cs typeface="Calibri"/>
              </a:rPr>
              <a:t>Sector and taster days</a:t>
            </a:r>
          </a:p>
          <a:p>
            <a:pPr algn="ctr"/>
            <a:r>
              <a:rPr lang="en-GB" sz="2800" b="1" dirty="0">
                <a:solidFill>
                  <a:schemeClr val="tx2"/>
                </a:solidFill>
                <a:latin typeface="Browallia New"/>
                <a:cs typeface="Calibri"/>
              </a:rPr>
              <a:t>Application roadshows </a:t>
            </a:r>
          </a:p>
          <a:p>
            <a:pPr algn="ctr"/>
            <a:r>
              <a:rPr lang="en-GB" sz="2800" b="1" dirty="0">
                <a:solidFill>
                  <a:schemeClr val="tx2"/>
                </a:solidFill>
                <a:latin typeface="Browallia New"/>
                <a:cs typeface="Calibri"/>
              </a:rPr>
              <a:t>Partnership meetings and individual schools</a:t>
            </a:r>
          </a:p>
        </p:txBody>
      </p:sp>
    </p:spTree>
    <p:extLst>
      <p:ext uri="{BB962C8B-B14F-4D97-AF65-F5344CB8AC3E}">
        <p14:creationId xmlns:p14="http://schemas.microsoft.com/office/powerpoint/2010/main" val="247886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DA87-9D89-E095-8FBA-3D2E811D1B0E}"/>
              </a:ext>
            </a:extLst>
          </p:cNvPr>
          <p:cNvSpPr>
            <a:spLocks noGrp="1"/>
          </p:cNvSpPr>
          <p:nvPr>
            <p:ph type="title"/>
          </p:nvPr>
        </p:nvSpPr>
        <p:spPr>
          <a:xfrm>
            <a:off x="838200" y="307616"/>
            <a:ext cx="10515600" cy="1469336"/>
          </a:xfrm>
          <a:solidFill>
            <a:srgbClr val="FFC000"/>
          </a:solidFill>
          <a:ln>
            <a:solidFill>
              <a:srgbClr val="FFC000"/>
            </a:solidFill>
          </a:ln>
        </p:spPr>
        <p:txBody>
          <a:bodyPr/>
          <a:lstStyle/>
          <a:p>
            <a:r>
              <a:rPr lang="en-GB" b="1" dirty="0">
                <a:solidFill>
                  <a:schemeClr val="tx2"/>
                </a:solidFill>
                <a:latin typeface="Browallia New"/>
                <a:cs typeface="Calibri Light"/>
              </a:rPr>
              <a:t>                 Reshaping the offer</a:t>
            </a:r>
          </a:p>
        </p:txBody>
      </p:sp>
      <p:pic>
        <p:nvPicPr>
          <p:cNvPr id="6" name="Picture 6" descr="Logo&#10;&#10;Description automatically generated">
            <a:extLst>
              <a:ext uri="{FF2B5EF4-FFF2-40B4-BE49-F238E27FC236}">
                <a16:creationId xmlns:a16="http://schemas.microsoft.com/office/drawing/2014/main" id="{44F1B010-66D3-DB4C-1CAC-EEB241D5786F}"/>
              </a:ext>
            </a:extLst>
          </p:cNvPr>
          <p:cNvPicPr>
            <a:picLocks noGrp="1" noChangeAspect="1"/>
          </p:cNvPicPr>
          <p:nvPr>
            <p:ph idx="1"/>
          </p:nvPr>
        </p:nvPicPr>
        <p:blipFill>
          <a:blip r:embed="rId2"/>
          <a:stretch>
            <a:fillRect/>
          </a:stretch>
        </p:blipFill>
        <p:spPr>
          <a:xfrm>
            <a:off x="7498152" y="272706"/>
            <a:ext cx="3881167" cy="1504950"/>
          </a:xfrm>
        </p:spPr>
      </p:pic>
      <p:graphicFrame>
        <p:nvGraphicFramePr>
          <p:cNvPr id="11" name="Table 11">
            <a:extLst>
              <a:ext uri="{FF2B5EF4-FFF2-40B4-BE49-F238E27FC236}">
                <a16:creationId xmlns:a16="http://schemas.microsoft.com/office/drawing/2014/main" id="{8EBF0C03-C776-2FC4-1E5E-BA8B9CE77805}"/>
              </a:ext>
            </a:extLst>
          </p:cNvPr>
          <p:cNvGraphicFramePr>
            <a:graphicFrameLocks noGrp="1"/>
          </p:cNvGraphicFramePr>
          <p:nvPr>
            <p:extLst>
              <p:ext uri="{D42A27DB-BD31-4B8C-83A1-F6EECF244321}">
                <p14:modId xmlns:p14="http://schemas.microsoft.com/office/powerpoint/2010/main" val="2060079982"/>
              </p:ext>
            </p:extLst>
          </p:nvPr>
        </p:nvGraphicFramePr>
        <p:xfrm>
          <a:off x="862641" y="1797169"/>
          <a:ext cx="10503400" cy="4751833"/>
        </p:xfrm>
        <a:graphic>
          <a:graphicData uri="http://schemas.openxmlformats.org/drawingml/2006/table">
            <a:tbl>
              <a:tblPr firstRow="1" bandRow="1">
                <a:tableStyleId>{5C22544A-7EE6-4342-B048-85BDC9FD1C3A}</a:tableStyleId>
              </a:tblPr>
              <a:tblGrid>
                <a:gridCol w="5251700">
                  <a:extLst>
                    <a:ext uri="{9D8B030D-6E8A-4147-A177-3AD203B41FA5}">
                      <a16:colId xmlns:a16="http://schemas.microsoft.com/office/drawing/2014/main" val="1602121429"/>
                    </a:ext>
                  </a:extLst>
                </a:gridCol>
                <a:gridCol w="5251700">
                  <a:extLst>
                    <a:ext uri="{9D8B030D-6E8A-4147-A177-3AD203B41FA5}">
                      <a16:colId xmlns:a16="http://schemas.microsoft.com/office/drawing/2014/main" val="556933095"/>
                    </a:ext>
                  </a:extLst>
                </a:gridCol>
              </a:tblGrid>
              <a:tr h="1055961">
                <a:tc>
                  <a:txBody>
                    <a:bodyPr/>
                    <a:lstStyle/>
                    <a:p>
                      <a:pPr algn="ctr"/>
                      <a:r>
                        <a:rPr lang="en-GB" sz="3200" dirty="0">
                          <a:solidFill>
                            <a:srgbClr val="FFC000"/>
                          </a:solidFill>
                          <a:latin typeface="Browallia New"/>
                        </a:rPr>
                        <a:t>Foundation Apprenticeships</a:t>
                      </a:r>
                    </a:p>
                  </a:txBody>
                  <a:tcPr>
                    <a:solidFill>
                      <a:schemeClr val="tx2"/>
                    </a:solidFill>
                  </a:tcPr>
                </a:tc>
                <a:tc>
                  <a:txBody>
                    <a:bodyPr/>
                    <a:lstStyle/>
                    <a:p>
                      <a:pPr marL="457200" marR="0" lvl="0" indent="-457200" algn="l">
                        <a:lnSpc>
                          <a:spcPct val="100000"/>
                        </a:lnSpc>
                        <a:spcBef>
                          <a:spcPts val="0"/>
                        </a:spcBef>
                        <a:spcAft>
                          <a:spcPts val="0"/>
                        </a:spcAft>
                        <a:buClr>
                          <a:srgbClr val="FFFFFF"/>
                        </a:buClr>
                        <a:buFont typeface="Wingdings,Sans-Serif"/>
                        <a:buChar char="Ø"/>
                      </a:pPr>
                      <a:r>
                        <a:rPr lang="en-GB" sz="2400" b="1" i="0" u="none" strike="noStrike" noProof="0" dirty="0">
                          <a:solidFill>
                            <a:schemeClr val="tx2"/>
                          </a:solidFill>
                          <a:latin typeface="Browallia New"/>
                        </a:rPr>
                        <a:t>Social Services, Children and Young People</a:t>
                      </a:r>
                      <a:endParaRPr lang="en-US" sz="2400" b="1" i="0" u="none" strike="noStrike" noProof="0">
                        <a:solidFill>
                          <a:schemeClr val="tx2"/>
                        </a:solidFill>
                        <a:latin typeface="Browallia New"/>
                      </a:endParaRPr>
                    </a:p>
                    <a:p>
                      <a:pPr marL="457200" marR="0" lvl="0" indent="-457200" algn="l">
                        <a:lnSpc>
                          <a:spcPct val="100000"/>
                        </a:lnSpc>
                        <a:spcBef>
                          <a:spcPts val="0"/>
                        </a:spcBef>
                        <a:spcAft>
                          <a:spcPts val="0"/>
                        </a:spcAft>
                        <a:buClr>
                          <a:srgbClr val="FFFFFF"/>
                        </a:buClr>
                        <a:buFont typeface="Wingdings,Sans-Serif"/>
                        <a:buChar char="Ø"/>
                      </a:pPr>
                      <a:r>
                        <a:rPr lang="en-GB" sz="2400" b="1" i="0" u="none" strike="noStrike" noProof="0" dirty="0">
                          <a:solidFill>
                            <a:schemeClr val="tx2"/>
                          </a:solidFill>
                          <a:latin typeface="Browallia New"/>
                        </a:rPr>
                        <a:t>Engineering (2 Year Programme)</a:t>
                      </a:r>
                      <a:endParaRPr lang="en-GB" sz="2400" b="1" dirty="0">
                        <a:solidFill>
                          <a:schemeClr val="tx2"/>
                        </a:solidFill>
                      </a:endParaRPr>
                    </a:p>
                  </a:txBody>
                  <a:tcPr>
                    <a:solidFill>
                      <a:srgbClr val="FFC000"/>
                    </a:solidFill>
                  </a:tcPr>
                </a:tc>
                <a:extLst>
                  <a:ext uri="{0D108BD9-81ED-4DB2-BD59-A6C34878D82A}">
                    <a16:rowId xmlns:a16="http://schemas.microsoft.com/office/drawing/2014/main" val="2814348724"/>
                  </a:ext>
                </a:extLst>
              </a:tr>
              <a:tr h="1414234">
                <a:tc>
                  <a:txBody>
                    <a:bodyPr/>
                    <a:lstStyle/>
                    <a:p>
                      <a:pPr algn="ctr"/>
                      <a:r>
                        <a:rPr lang="en-GB" sz="3200" b="1" dirty="0">
                          <a:solidFill>
                            <a:srgbClr val="FFC000"/>
                          </a:solidFill>
                          <a:latin typeface="Browallia New"/>
                        </a:rPr>
                        <a:t>College designed provision</a:t>
                      </a:r>
                    </a:p>
                  </a:txBody>
                  <a:tcPr>
                    <a:solidFill>
                      <a:schemeClr val="tx2"/>
                    </a:solidFill>
                  </a:tcPr>
                </a:tc>
                <a:tc>
                  <a:txBody>
                    <a:bodyPr/>
                    <a:lstStyle/>
                    <a:p>
                      <a:pPr marL="0" marR="0" lvl="0" indent="0" algn="l">
                        <a:lnSpc>
                          <a:spcPct val="100000"/>
                        </a:lnSpc>
                        <a:spcBef>
                          <a:spcPts val="0"/>
                        </a:spcBef>
                        <a:spcAft>
                          <a:spcPts val="0"/>
                        </a:spcAft>
                        <a:buNone/>
                      </a:pPr>
                      <a:r>
                        <a:rPr lang="en-GB" sz="2400" b="0" i="0" u="none" strike="noStrike" noProof="0" dirty="0">
                          <a:solidFill>
                            <a:schemeClr val="tx2"/>
                          </a:solidFill>
                          <a:latin typeface="Browallia New"/>
                        </a:rPr>
                        <a:t>Using the flexibility of SCQF framework to offer specifically designed programme:</a:t>
                      </a:r>
                      <a:endParaRPr lang="en-GB" b="0" dirty="0">
                        <a:solidFill>
                          <a:schemeClr val="tx2"/>
                        </a:solidFill>
                      </a:endParaRPr>
                    </a:p>
                    <a:p>
                      <a:pPr marL="342900" marR="0" lvl="0" indent="-342900" algn="l">
                        <a:lnSpc>
                          <a:spcPct val="100000"/>
                        </a:lnSpc>
                        <a:spcBef>
                          <a:spcPts val="0"/>
                        </a:spcBef>
                        <a:spcAft>
                          <a:spcPts val="0"/>
                        </a:spcAft>
                        <a:buFont typeface="Wingdings"/>
                        <a:buChar char="Ø"/>
                      </a:pPr>
                      <a:r>
                        <a:rPr lang="en-GB" sz="2400" b="1" i="0" u="none" strike="noStrike" noProof="0" dirty="0">
                          <a:solidFill>
                            <a:schemeClr val="tx2"/>
                          </a:solidFill>
                          <a:latin typeface="Browallia New"/>
                        </a:rPr>
                        <a:t>Renewable Energy Practical Skills SCQF Lev</a:t>
                      </a:r>
                      <a:r>
                        <a:rPr lang="en-GB" sz="1800" b="1" i="0" u="none" strike="noStrike" noProof="0" dirty="0">
                          <a:solidFill>
                            <a:schemeClr val="tx2"/>
                          </a:solidFill>
                          <a:latin typeface="Calibri"/>
                        </a:rPr>
                        <a:t>el 4</a:t>
                      </a:r>
                      <a:endParaRPr lang="en-GB" b="1">
                        <a:solidFill>
                          <a:schemeClr val="tx2"/>
                        </a:solidFill>
                      </a:endParaRPr>
                    </a:p>
                  </a:txBody>
                  <a:tcPr>
                    <a:solidFill>
                      <a:srgbClr val="FFC000"/>
                    </a:solidFill>
                  </a:tcPr>
                </a:tc>
                <a:extLst>
                  <a:ext uri="{0D108BD9-81ED-4DB2-BD59-A6C34878D82A}">
                    <a16:rowId xmlns:a16="http://schemas.microsoft.com/office/drawing/2014/main" val="2384490196"/>
                  </a:ext>
                </a:extLst>
              </a:tr>
              <a:tr h="2281638">
                <a:tc>
                  <a:txBody>
                    <a:bodyPr/>
                    <a:lstStyle/>
                    <a:p>
                      <a:pPr algn="ctr"/>
                      <a:r>
                        <a:rPr lang="en-GB" sz="3200" b="1" dirty="0">
                          <a:solidFill>
                            <a:srgbClr val="FFC000"/>
                          </a:solidFill>
                          <a:latin typeface="Browallia New"/>
                        </a:rPr>
                        <a:t>Targeted Provision</a:t>
                      </a:r>
                    </a:p>
                  </a:txBody>
                  <a:tcPr>
                    <a:solidFill>
                      <a:schemeClr val="tx2"/>
                    </a:solidFill>
                  </a:tcPr>
                </a:tc>
                <a:tc>
                  <a:txBody>
                    <a:bodyPr/>
                    <a:lstStyle/>
                    <a:p>
                      <a:pPr marL="0" marR="0" lvl="0" indent="0" algn="l">
                        <a:lnSpc>
                          <a:spcPct val="100000"/>
                        </a:lnSpc>
                        <a:spcBef>
                          <a:spcPts val="0"/>
                        </a:spcBef>
                        <a:spcAft>
                          <a:spcPts val="0"/>
                        </a:spcAft>
                        <a:buNone/>
                      </a:pPr>
                      <a:r>
                        <a:rPr lang="en-GB" sz="2400" b="0" i="0" u="none" strike="noStrike" noProof="0" dirty="0">
                          <a:solidFill>
                            <a:schemeClr val="tx2"/>
                          </a:solidFill>
                          <a:latin typeface="Browallia New"/>
                        </a:rPr>
                        <a:t>Using the SCQF framework to find propositions that finds solutions to local gaps and needs:</a:t>
                      </a:r>
                      <a:endParaRPr lang="en-US" sz="2400" b="0" i="0" u="none" strike="noStrike" noProof="0">
                        <a:latin typeface="Browallia New"/>
                      </a:endParaRPr>
                    </a:p>
                    <a:p>
                      <a:pPr marL="285750" marR="0" lvl="0" indent="-285750" algn="l">
                        <a:lnSpc>
                          <a:spcPct val="100000"/>
                        </a:lnSpc>
                        <a:spcBef>
                          <a:spcPts val="0"/>
                        </a:spcBef>
                        <a:spcAft>
                          <a:spcPts val="0"/>
                        </a:spcAft>
                        <a:buFont typeface="Wingdings"/>
                        <a:buChar char="Ø"/>
                      </a:pPr>
                      <a:r>
                        <a:rPr lang="en-GB" sz="2400" b="1" i="0" u="none" strike="noStrike" noProof="0" dirty="0">
                          <a:solidFill>
                            <a:schemeClr val="tx2"/>
                          </a:solidFill>
                          <a:latin typeface="Browallia New"/>
                        </a:rPr>
                        <a:t>Journey To Employment SCQF Level 4</a:t>
                      </a:r>
                    </a:p>
                    <a:p>
                      <a:pPr marL="285750" marR="0" lvl="0" indent="-285750" algn="l">
                        <a:lnSpc>
                          <a:spcPct val="100000"/>
                        </a:lnSpc>
                        <a:spcBef>
                          <a:spcPts val="0"/>
                        </a:spcBef>
                        <a:spcAft>
                          <a:spcPts val="0"/>
                        </a:spcAft>
                        <a:buFont typeface="Wingdings"/>
                        <a:buChar char="Ø"/>
                      </a:pPr>
                      <a:r>
                        <a:rPr lang="en-GB" sz="2400" b="1" i="0" u="none" strike="noStrike" noProof="0" dirty="0">
                          <a:solidFill>
                            <a:schemeClr val="tx2"/>
                          </a:solidFill>
                          <a:latin typeface="Browallia New"/>
                        </a:rPr>
                        <a:t>Fuel Change Challenge SCQF Level 6</a:t>
                      </a:r>
                    </a:p>
                    <a:p>
                      <a:pPr marL="285750" marR="0" lvl="0" indent="-285750" algn="l">
                        <a:lnSpc>
                          <a:spcPct val="100000"/>
                        </a:lnSpc>
                        <a:spcBef>
                          <a:spcPts val="0"/>
                        </a:spcBef>
                        <a:spcAft>
                          <a:spcPts val="0"/>
                        </a:spcAft>
                        <a:buFont typeface="Wingdings"/>
                        <a:buChar char="Ø"/>
                      </a:pPr>
                      <a:r>
                        <a:rPr lang="en-GB" sz="2400" b="1" i="0" u="none" strike="noStrike" noProof="0" dirty="0">
                          <a:solidFill>
                            <a:schemeClr val="tx2"/>
                          </a:solidFill>
                          <a:latin typeface="Browallia New"/>
                        </a:rPr>
                        <a:t>Mental Health and Wellbeing SCQF Level 2</a:t>
                      </a:r>
                    </a:p>
                  </a:txBody>
                  <a:tcPr>
                    <a:solidFill>
                      <a:srgbClr val="FFC000"/>
                    </a:solidFill>
                  </a:tcPr>
                </a:tc>
                <a:extLst>
                  <a:ext uri="{0D108BD9-81ED-4DB2-BD59-A6C34878D82A}">
                    <a16:rowId xmlns:a16="http://schemas.microsoft.com/office/drawing/2014/main" val="42266288"/>
                  </a:ext>
                </a:extLst>
              </a:tr>
            </a:tbl>
          </a:graphicData>
        </a:graphic>
      </p:graphicFrame>
    </p:spTree>
    <p:extLst>
      <p:ext uri="{BB962C8B-B14F-4D97-AF65-F5344CB8AC3E}">
        <p14:creationId xmlns:p14="http://schemas.microsoft.com/office/powerpoint/2010/main" val="19507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F79783-15C5-F2CC-D4E7-CEF192187D7D}"/>
              </a:ext>
            </a:extLst>
          </p:cNvPr>
          <p:cNvSpPr>
            <a:spLocks noGrp="1"/>
          </p:cNvSpPr>
          <p:nvPr>
            <p:ph sz="half" idx="2"/>
          </p:nvPr>
        </p:nvSpPr>
        <p:spPr>
          <a:xfrm>
            <a:off x="819468" y="2588873"/>
            <a:ext cx="10407332" cy="3684588"/>
          </a:xfrm>
        </p:spPr>
        <p:txBody>
          <a:bodyPr/>
          <a:lstStyle/>
          <a:p>
            <a:r>
              <a:rPr lang="en-GB" dirty="0"/>
              <a:t>Small rural secondary</a:t>
            </a:r>
          </a:p>
          <a:p>
            <a:r>
              <a:rPr lang="en-GB" dirty="0"/>
              <a:t>360 pupils</a:t>
            </a:r>
          </a:p>
          <a:p>
            <a:r>
              <a:rPr lang="en-GB" dirty="0"/>
              <a:t>30fte teaching staff</a:t>
            </a:r>
          </a:p>
          <a:p>
            <a:r>
              <a:rPr lang="en-GB" dirty="0"/>
              <a:t>Traditional curriculum (N4/5/H/AH)</a:t>
            </a:r>
          </a:p>
          <a:p>
            <a:endParaRPr lang="en-GB" dirty="0"/>
          </a:p>
        </p:txBody>
      </p:sp>
      <p:pic>
        <p:nvPicPr>
          <p:cNvPr id="8" name="Content Placeholder 7" descr="A picture containing logo&#10;&#10;Description automatically generated">
            <a:extLst>
              <a:ext uri="{FF2B5EF4-FFF2-40B4-BE49-F238E27FC236}">
                <a16:creationId xmlns:a16="http://schemas.microsoft.com/office/drawing/2014/main" id="{BA09FD38-5033-8F02-40C5-F4618F9907F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772763" y="305408"/>
            <a:ext cx="6146801" cy="2380817"/>
          </a:xfrm>
        </p:spPr>
      </p:pic>
      <p:sp>
        <p:nvSpPr>
          <p:cNvPr id="13" name="Content Placeholder 3">
            <a:extLst>
              <a:ext uri="{FF2B5EF4-FFF2-40B4-BE49-F238E27FC236}">
                <a16:creationId xmlns:a16="http://schemas.microsoft.com/office/drawing/2014/main" id="{D9D93931-F474-69F3-9C39-EAEA740DB782}"/>
              </a:ext>
            </a:extLst>
          </p:cNvPr>
          <p:cNvSpPr txBox="1">
            <a:spLocks/>
          </p:cNvSpPr>
          <p:nvPr/>
        </p:nvSpPr>
        <p:spPr>
          <a:xfrm>
            <a:off x="6456390" y="250507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93607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B4A2A9AD-C1CF-9880-C9EB-A941586DC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43" y="150146"/>
            <a:ext cx="8138113" cy="2354929"/>
          </a:xfrm>
          <a:prstGeom prst="rect">
            <a:avLst/>
          </a:prstGeom>
        </p:spPr>
      </p:pic>
      <p:sp>
        <p:nvSpPr>
          <p:cNvPr id="13" name="Content Placeholder 3">
            <a:extLst>
              <a:ext uri="{FF2B5EF4-FFF2-40B4-BE49-F238E27FC236}">
                <a16:creationId xmlns:a16="http://schemas.microsoft.com/office/drawing/2014/main" id="{D9D93931-F474-69F3-9C39-EAEA740DB782}"/>
              </a:ext>
            </a:extLst>
          </p:cNvPr>
          <p:cNvSpPr txBox="1">
            <a:spLocks/>
          </p:cNvSpPr>
          <p:nvPr/>
        </p:nvSpPr>
        <p:spPr>
          <a:xfrm>
            <a:off x="6456390" y="250507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Content Placeholder 4">
            <a:extLst>
              <a:ext uri="{FF2B5EF4-FFF2-40B4-BE49-F238E27FC236}">
                <a16:creationId xmlns:a16="http://schemas.microsoft.com/office/drawing/2014/main" id="{89FDA894-293E-C8C5-16A9-A14E14606AEA}"/>
              </a:ext>
            </a:extLst>
          </p:cNvPr>
          <p:cNvSpPr>
            <a:spLocks noGrp="1"/>
          </p:cNvSpPr>
          <p:nvPr>
            <p:ph sz="half" idx="2"/>
          </p:nvPr>
        </p:nvSpPr>
        <p:spPr>
          <a:xfrm>
            <a:off x="839788" y="2505075"/>
            <a:ext cx="10774389" cy="3684588"/>
          </a:xfrm>
        </p:spPr>
        <p:txBody>
          <a:bodyPr/>
          <a:lstStyle/>
          <a:p>
            <a:endParaRPr lang="en-GB" dirty="0"/>
          </a:p>
        </p:txBody>
      </p:sp>
    </p:spTree>
    <p:extLst>
      <p:ext uri="{BB962C8B-B14F-4D97-AF65-F5344CB8AC3E}">
        <p14:creationId xmlns:p14="http://schemas.microsoft.com/office/powerpoint/2010/main" val="426496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2A33-1A97-A01D-486E-6A55DAA7A6A4}"/>
              </a:ext>
            </a:extLst>
          </p:cNvPr>
          <p:cNvSpPr>
            <a:spLocks noGrp="1"/>
          </p:cNvSpPr>
          <p:nvPr>
            <p:ph type="title"/>
          </p:nvPr>
        </p:nvSpPr>
        <p:spPr>
          <a:xfrm>
            <a:off x="409575" y="174626"/>
            <a:ext cx="10515600" cy="692150"/>
          </a:xfrm>
        </p:spPr>
        <p:txBody>
          <a:bodyPr>
            <a:normAutofit fontScale="90000"/>
          </a:bodyPr>
          <a:lstStyle/>
          <a:p>
            <a:r>
              <a:rPr lang="en-GB" b="1" dirty="0"/>
              <a:t>Our Options</a:t>
            </a:r>
          </a:p>
        </p:txBody>
      </p:sp>
      <p:pic>
        <p:nvPicPr>
          <p:cNvPr id="4" name="Picture 3">
            <a:extLst>
              <a:ext uri="{FF2B5EF4-FFF2-40B4-BE49-F238E27FC236}">
                <a16:creationId xmlns:a16="http://schemas.microsoft.com/office/drawing/2014/main" id="{ECBDB94C-9E7E-F861-37F6-6196B22549DE}"/>
              </a:ext>
            </a:extLst>
          </p:cNvPr>
          <p:cNvPicPr>
            <a:picLocks noChangeAspect="1"/>
          </p:cNvPicPr>
          <p:nvPr/>
        </p:nvPicPr>
        <p:blipFill rotWithShape="1">
          <a:blip r:embed="rId3"/>
          <a:srcRect l="8749" t="50000" r="13417" b="21037"/>
          <a:stretch/>
        </p:blipFill>
        <p:spPr>
          <a:xfrm>
            <a:off x="409574" y="1529080"/>
            <a:ext cx="11431013" cy="2392680"/>
          </a:xfrm>
          <a:prstGeom prst="rect">
            <a:avLst/>
          </a:prstGeom>
        </p:spPr>
      </p:pic>
      <p:sp>
        <p:nvSpPr>
          <p:cNvPr id="5" name="Arrow: Right 4">
            <a:extLst>
              <a:ext uri="{FF2B5EF4-FFF2-40B4-BE49-F238E27FC236}">
                <a16:creationId xmlns:a16="http://schemas.microsoft.com/office/drawing/2014/main" id="{4F5C18F1-3D6A-9366-26BC-361D432500D4}"/>
              </a:ext>
            </a:extLst>
          </p:cNvPr>
          <p:cNvSpPr/>
          <p:nvPr/>
        </p:nvSpPr>
        <p:spPr>
          <a:xfrm rot="16200000">
            <a:off x="7241381" y="3591085"/>
            <a:ext cx="1838645" cy="181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62D06E9-CACF-E453-1E23-FB106B42A61B}"/>
              </a:ext>
            </a:extLst>
          </p:cNvPr>
          <p:cNvSpPr txBox="1"/>
          <p:nvPr/>
        </p:nvSpPr>
        <p:spPr>
          <a:xfrm>
            <a:off x="6810375" y="5772150"/>
            <a:ext cx="2695575" cy="369332"/>
          </a:xfrm>
          <a:prstGeom prst="rect">
            <a:avLst/>
          </a:prstGeom>
          <a:noFill/>
        </p:spPr>
        <p:txBody>
          <a:bodyPr wrap="square" rtlCol="0">
            <a:spAutoFit/>
          </a:bodyPr>
          <a:lstStyle/>
          <a:p>
            <a:pPr algn="ctr"/>
            <a:r>
              <a:rPr lang="en-GB" dirty="0"/>
              <a:t>College Academy</a:t>
            </a:r>
          </a:p>
        </p:txBody>
      </p:sp>
    </p:spTree>
    <p:extLst>
      <p:ext uri="{BB962C8B-B14F-4D97-AF65-F5344CB8AC3E}">
        <p14:creationId xmlns:p14="http://schemas.microsoft.com/office/powerpoint/2010/main" val="313356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72C76-B760-B395-0946-FD6AD2FC1687}"/>
              </a:ext>
            </a:extLst>
          </p:cNvPr>
          <p:cNvPicPr>
            <a:picLocks noChangeAspect="1"/>
          </p:cNvPicPr>
          <p:nvPr/>
        </p:nvPicPr>
        <p:blipFill rotWithShape="1">
          <a:blip r:embed="rId3"/>
          <a:srcRect l="19052" t="21149" r="23535" b="9885"/>
          <a:stretch/>
        </p:blipFill>
        <p:spPr>
          <a:xfrm>
            <a:off x="-1" y="0"/>
            <a:ext cx="12013325" cy="6817520"/>
          </a:xfrm>
          <a:prstGeom prst="rect">
            <a:avLst/>
          </a:prstGeom>
        </p:spPr>
      </p:pic>
    </p:spTree>
    <p:extLst>
      <p:ext uri="{BB962C8B-B14F-4D97-AF65-F5344CB8AC3E}">
        <p14:creationId xmlns:p14="http://schemas.microsoft.com/office/powerpoint/2010/main" val="83028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ED3F6-07D1-FC1F-3507-F2549155D183}"/>
              </a:ext>
            </a:extLst>
          </p:cNvPr>
          <p:cNvPicPr>
            <a:picLocks noChangeAspect="1"/>
          </p:cNvPicPr>
          <p:nvPr/>
        </p:nvPicPr>
        <p:blipFill rotWithShape="1">
          <a:blip r:embed="rId2"/>
          <a:srcRect l="19584" t="70223" r="60250" b="9481"/>
          <a:stretch/>
        </p:blipFill>
        <p:spPr>
          <a:xfrm>
            <a:off x="508000" y="680719"/>
            <a:ext cx="6156960" cy="3485552"/>
          </a:xfrm>
          <a:prstGeom prst="rect">
            <a:avLst/>
          </a:prstGeom>
        </p:spPr>
      </p:pic>
      <p:sp>
        <p:nvSpPr>
          <p:cNvPr id="8" name="TextBox 7">
            <a:extLst>
              <a:ext uri="{FF2B5EF4-FFF2-40B4-BE49-F238E27FC236}">
                <a16:creationId xmlns:a16="http://schemas.microsoft.com/office/drawing/2014/main" id="{DB017C1B-C436-954D-59AD-4843296CF930}"/>
              </a:ext>
            </a:extLst>
          </p:cNvPr>
          <p:cNvSpPr txBox="1"/>
          <p:nvPr/>
        </p:nvSpPr>
        <p:spPr>
          <a:xfrm>
            <a:off x="508000" y="4582160"/>
            <a:ext cx="5588000" cy="1938992"/>
          </a:xfrm>
          <a:prstGeom prst="rect">
            <a:avLst/>
          </a:prstGeom>
          <a:noFill/>
        </p:spPr>
        <p:txBody>
          <a:bodyPr wrap="square" rtlCol="0">
            <a:spAutoFit/>
          </a:bodyPr>
          <a:lstStyle/>
          <a:p>
            <a:r>
              <a:rPr lang="en-GB" sz="4000" b="1" dirty="0"/>
              <a:t>What courses are on offer through College Academy?</a:t>
            </a:r>
          </a:p>
        </p:txBody>
      </p:sp>
      <p:pic>
        <p:nvPicPr>
          <p:cNvPr id="2" name="Picture 2" descr="Graphical user interface, application&#10;&#10;Description automatically generated">
            <a:extLst>
              <a:ext uri="{FF2B5EF4-FFF2-40B4-BE49-F238E27FC236}">
                <a16:creationId xmlns:a16="http://schemas.microsoft.com/office/drawing/2014/main" id="{447DAD54-40B3-8DB6-DD85-8B2637B48BB4}"/>
              </a:ext>
            </a:extLst>
          </p:cNvPr>
          <p:cNvPicPr>
            <a:picLocks noChangeAspect="1"/>
          </p:cNvPicPr>
          <p:nvPr/>
        </p:nvPicPr>
        <p:blipFill rotWithShape="1">
          <a:blip r:embed="rId3"/>
          <a:srcRect l="57673" t="27447" r="12129" b="4630"/>
          <a:stretch/>
        </p:blipFill>
        <p:spPr>
          <a:xfrm>
            <a:off x="6679721" y="1569"/>
            <a:ext cx="5376268" cy="6678367"/>
          </a:xfrm>
          <a:prstGeom prst="rect">
            <a:avLst/>
          </a:prstGeom>
        </p:spPr>
      </p:pic>
    </p:spTree>
    <p:extLst>
      <p:ext uri="{BB962C8B-B14F-4D97-AF65-F5344CB8AC3E}">
        <p14:creationId xmlns:p14="http://schemas.microsoft.com/office/powerpoint/2010/main" val="417775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9C0D1FB1-ED31-9D42-6B17-1E1FE6FB5E5F}"/>
              </a:ext>
            </a:extLst>
          </p:cNvPr>
          <p:cNvPicPr>
            <a:picLocks noChangeAspect="1"/>
          </p:cNvPicPr>
          <p:nvPr/>
        </p:nvPicPr>
        <p:blipFill rotWithShape="1">
          <a:blip r:embed="rId3"/>
          <a:srcRect l="1788" t="20185" r="2235" b="13333"/>
          <a:stretch/>
        </p:blipFill>
        <p:spPr>
          <a:xfrm>
            <a:off x="224287" y="218248"/>
            <a:ext cx="11354788" cy="6332165"/>
          </a:xfrm>
          <a:prstGeom prst="rect">
            <a:avLst/>
          </a:prstGeom>
        </p:spPr>
      </p:pic>
    </p:spTree>
    <p:extLst>
      <p:ext uri="{BB962C8B-B14F-4D97-AF65-F5344CB8AC3E}">
        <p14:creationId xmlns:p14="http://schemas.microsoft.com/office/powerpoint/2010/main" val="212664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CC215FE0-FBC6-02D3-2043-076D71B25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070080" cy="7312777"/>
          </a:xfrm>
          <a:prstGeom prst="rect">
            <a:avLst/>
          </a:prstGeom>
        </p:spPr>
      </p:pic>
    </p:spTree>
    <p:extLst>
      <p:ext uri="{BB962C8B-B14F-4D97-AF65-F5344CB8AC3E}">
        <p14:creationId xmlns:p14="http://schemas.microsoft.com/office/powerpoint/2010/main" val="428673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BDBB5834-3B6B-A849-D926-0DB9C4E5F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63504"/>
          </a:xfrm>
          <a:prstGeom prst="rect">
            <a:avLst/>
          </a:prstGeom>
        </p:spPr>
      </p:pic>
    </p:spTree>
    <p:extLst>
      <p:ext uri="{BB962C8B-B14F-4D97-AF65-F5344CB8AC3E}">
        <p14:creationId xmlns:p14="http://schemas.microsoft.com/office/powerpoint/2010/main" val="54163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744</Words>
  <Application>Microsoft Office PowerPoint</Application>
  <PresentationFormat>Widescreen</PresentationFormat>
  <Paragraphs>80</Paragraphs>
  <Slides>15</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Browallia New</vt:lpstr>
      <vt:lpstr>Calibri</vt:lpstr>
      <vt:lpstr>Calibri Light</vt:lpstr>
      <vt:lpstr>Wingdings</vt:lpstr>
      <vt:lpstr>Wingdings 2</vt:lpstr>
      <vt:lpstr>Wingdings,Sans-Serif</vt:lpstr>
      <vt:lpstr>Office Theme</vt:lpstr>
      <vt:lpstr>2_Custom Design</vt:lpstr>
      <vt:lpstr>1_Custom Design</vt:lpstr>
      <vt:lpstr>Custom Design</vt:lpstr>
      <vt:lpstr>Partnership Working to increase SCQF Awareness</vt:lpstr>
      <vt:lpstr>PowerPoint Presentation</vt:lpstr>
      <vt:lpstr>PowerPoint Presentation</vt:lpstr>
      <vt:lpstr>Our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NPA/SfW and other qualifications now on offer at Dalbeattie High School</vt:lpstr>
      <vt:lpstr>              Our Ambition</vt:lpstr>
      <vt:lpstr>                 Reshaping the offer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Working to increase SCQF Awareness</dc:title>
  <dc:creator>Mrs Houston</dc:creator>
  <cp:lastModifiedBy>Fiona Garry</cp:lastModifiedBy>
  <cp:revision>207</cp:revision>
  <dcterms:created xsi:type="dcterms:W3CDTF">2022-10-29T16:50:07Z</dcterms:created>
  <dcterms:modified xsi:type="dcterms:W3CDTF">2022-11-04T14:34:45Z</dcterms:modified>
</cp:coreProperties>
</file>