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14"/>
  </p:notesMasterIdLst>
  <p:sldIdLst>
    <p:sldId id="653" r:id="rId2"/>
    <p:sldId id="654" r:id="rId3"/>
    <p:sldId id="660" r:id="rId4"/>
    <p:sldId id="657" r:id="rId5"/>
    <p:sldId id="661" r:id="rId6"/>
    <p:sldId id="658" r:id="rId7"/>
    <p:sldId id="663" r:id="rId8"/>
    <p:sldId id="659" r:id="rId9"/>
    <p:sldId id="662" r:id="rId10"/>
    <p:sldId id="655" r:id="rId11"/>
    <p:sldId id="651" r:id="rId12"/>
    <p:sldId id="656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5D3"/>
    <a:srgbClr val="2E8252"/>
    <a:srgbClr val="33CC33"/>
    <a:srgbClr val="B5F9CF"/>
    <a:srgbClr val="BAE9B5"/>
    <a:srgbClr val="B6EACA"/>
    <a:srgbClr val="8DF3C7"/>
    <a:srgbClr val="676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87" autoAdjust="0"/>
  </p:normalViewPr>
  <p:slideViewPr>
    <p:cSldViewPr snapToGrid="0" snapToObjects="1">
      <p:cViewPr varScale="1">
        <p:scale>
          <a:sx n="63" d="100"/>
          <a:sy n="63" d="100"/>
        </p:scale>
        <p:origin x="7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22D7F-2440-A949-97A3-63D261660E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B3112-94B5-5141-AF64-D64E5C9B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0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74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2821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41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3098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28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84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9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7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2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8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0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7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6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0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/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ART and DESIGN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Ambition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Inclusion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26324" y="1803953"/>
            <a:ext cx="1532459" cy="48907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S1-3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Broad General Education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602166" y="1934531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Art and Design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9831" y="2244327"/>
            <a:ext cx="1801732" cy="11554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Art and Design 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702635" y="1982025"/>
            <a:ext cx="1747848" cy="98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AH Expressive Art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Flowchart: Manual Input 20"/>
          <p:cNvSpPr/>
          <p:nvPr/>
        </p:nvSpPr>
        <p:spPr>
          <a:xfrm>
            <a:off x="9635912" y="412763"/>
            <a:ext cx="1881294" cy="131236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7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485464" y="3571013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Photography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593981" y="3974097"/>
            <a:ext cx="1543474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NPA Photography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623460" y="2556788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Art and Design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988671" y="4900370"/>
            <a:ext cx="2982817" cy="17943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NPA 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Art and Design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Drawing Skills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Painting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Visual Communication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Animation 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349831" y="3846185"/>
            <a:ext cx="1889647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NPA Photography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125283" y="2413239"/>
            <a:ext cx="2559377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058427" y="5710722"/>
            <a:ext cx="2281073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175574" y="3736146"/>
            <a:ext cx="4727270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058427" y="4258896"/>
            <a:ext cx="839968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4958142" y="4301331"/>
            <a:ext cx="536986" cy="407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988671" y="2779869"/>
            <a:ext cx="695989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083619" y="2626454"/>
            <a:ext cx="803691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117398" y="3079417"/>
            <a:ext cx="1094948" cy="64061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961574" y="4152034"/>
            <a:ext cx="640592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9312363" y="2364342"/>
            <a:ext cx="746017" cy="3982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  <p:sp>
        <p:nvSpPr>
          <p:cNvPr id="44" name="Rounded Rectangle 43"/>
          <p:cNvSpPr/>
          <p:nvPr/>
        </p:nvSpPr>
        <p:spPr>
          <a:xfrm>
            <a:off x="9727988" y="3170257"/>
            <a:ext cx="1747848" cy="98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AH Design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9298187" y="2613931"/>
            <a:ext cx="643102" cy="684694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058427" y="2908816"/>
            <a:ext cx="705953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125283" y="2071213"/>
            <a:ext cx="4846205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446915" y="5710722"/>
            <a:ext cx="1865448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9283152" y="2709795"/>
            <a:ext cx="0" cy="300092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5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Religious Education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Ambition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Inclusion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55633" y="1803953"/>
            <a:ext cx="1532459" cy="45775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S1-3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Broad General Education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This Is Our Faith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829294" y="1813391"/>
            <a:ext cx="1747848" cy="296817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Core Religious Education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This Is Our Faith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Senior Phase S6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349832" y="1803954"/>
            <a:ext cx="2192544" cy="16427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Core Religious Education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This Is Our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Faith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Senior Phase S5</a:t>
            </a: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</a:t>
            </a: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5</a:t>
            </a: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6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829294" y="4973016"/>
            <a:ext cx="1818788" cy="140327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Higher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Religious, Moral &amp; Philosophical Studies</a:t>
            </a: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55834" y="1803953"/>
            <a:ext cx="1439959" cy="45775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RMPS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All S4 Learners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 Religion, Belief &amp; Values Award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Core Religious Education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275885" y="4866766"/>
            <a:ext cx="2228718" cy="14915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National 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Religious, Moral &amp; Philosophical Studies</a:t>
            </a:r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>
          <a:xfrm>
            <a:off x="3122075" y="4016678"/>
            <a:ext cx="598155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4920531" y="3086888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cxnSpLocks/>
            <a:stCxn id="15" idx="3"/>
          </p:cNvCxnSpPr>
          <p:nvPr/>
        </p:nvCxnSpPr>
        <p:spPr>
          <a:xfrm flipV="1">
            <a:off x="7542376" y="2625338"/>
            <a:ext cx="421460" cy="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59AC9C0-236F-20DA-3D32-3A58525066CB}"/>
              </a:ext>
            </a:extLst>
          </p:cNvPr>
          <p:cNvCxnSpPr>
            <a:cxnSpLocks/>
          </p:cNvCxnSpPr>
          <p:nvPr/>
        </p:nvCxnSpPr>
        <p:spPr>
          <a:xfrm>
            <a:off x="4874216" y="4973016"/>
            <a:ext cx="598155" cy="395392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394E35C-3FA6-A26F-3CE5-2EE995AC5EA7}"/>
              </a:ext>
            </a:extLst>
          </p:cNvPr>
          <p:cNvSpPr/>
          <p:nvPr/>
        </p:nvSpPr>
        <p:spPr>
          <a:xfrm>
            <a:off x="5313657" y="3590794"/>
            <a:ext cx="2228719" cy="118162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Caritas Award &amp; L5 Religion, Belief &amp; Values Award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D00D20-4EFF-3F20-48C4-37051CCFAADF}"/>
              </a:ext>
            </a:extLst>
          </p:cNvPr>
          <p:cNvCxnSpPr>
            <a:cxnSpLocks/>
          </p:cNvCxnSpPr>
          <p:nvPr/>
        </p:nvCxnSpPr>
        <p:spPr>
          <a:xfrm>
            <a:off x="7447547" y="5491092"/>
            <a:ext cx="516289" cy="1973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3C610DD-6071-6B32-65D5-7519291ABCDF}"/>
              </a:ext>
            </a:extLst>
          </p:cNvPr>
          <p:cNvCxnSpPr>
            <a:cxnSpLocks/>
          </p:cNvCxnSpPr>
          <p:nvPr/>
        </p:nvCxnSpPr>
        <p:spPr>
          <a:xfrm>
            <a:off x="4874216" y="4027115"/>
            <a:ext cx="598155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370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/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SCIENCE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Faith</a:t>
            </a:r>
          </a:p>
          <a:p>
            <a:r>
              <a:rPr lang="en-GB" sz="2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Ambition</a:t>
            </a:r>
          </a:p>
          <a:p>
            <a:r>
              <a:rPr lang="en-GB" sz="2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Inclusion </a:t>
            </a:r>
          </a:p>
          <a:p>
            <a:r>
              <a:rPr lang="en-GB" sz="2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55633" y="1803953"/>
            <a:ext cx="1532459" cy="45775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accent2">
                    <a:lumMod val="50000"/>
                  </a:schemeClr>
                </a:solidFill>
              </a:rPr>
              <a:t>S1-3</a:t>
            </a:r>
          </a:p>
          <a:p>
            <a:pPr algn="ctr"/>
            <a:r>
              <a:rPr lang="en-GB" sz="1700" b="1" dirty="0" smtClean="0">
                <a:solidFill>
                  <a:schemeClr val="accent2">
                    <a:lumMod val="50000"/>
                  </a:schemeClr>
                </a:solidFill>
              </a:rPr>
              <a:t>Broad General Education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69313" y="5960051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Health Sector</a:t>
            </a:r>
          </a:p>
          <a:p>
            <a:pPr algn="ctr"/>
            <a:r>
              <a:rPr lang="en-GB" sz="1500" b="1" dirty="0" smtClean="0">
                <a:solidFill>
                  <a:schemeClr val="accent2">
                    <a:lumMod val="50000"/>
                  </a:schemeClr>
                </a:solidFill>
              </a:rPr>
              <a:t>(Skills for Work)</a:t>
            </a:r>
            <a:endParaRPr lang="en-GB" sz="1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49832" y="2802362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N5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CHEMISTRY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02166" y="2311473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</a:t>
            </a:r>
          </a:p>
          <a:p>
            <a:pPr algn="ctr"/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HUMAN BIOLOGY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9832" y="1803954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N5 </a:t>
            </a:r>
          </a:p>
          <a:p>
            <a:pPr algn="ctr"/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BIOLOGY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702635" y="2050180"/>
            <a:ext cx="1747848" cy="98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AH 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BIOLOGY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Level 4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Level 5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Level 6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Flowchart: Manual Input 20"/>
          <p:cNvSpPr/>
          <p:nvPr/>
        </p:nvSpPr>
        <p:spPr>
          <a:xfrm>
            <a:off x="9635912" y="412763"/>
            <a:ext cx="1881294" cy="131236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Level 7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602166" y="4978274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 </a:t>
            </a:r>
          </a:p>
          <a:p>
            <a:pPr algn="ctr"/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PHYSICS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704053" y="4358490"/>
            <a:ext cx="1747848" cy="98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AH 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PHYSICS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9704053" y="3204335"/>
            <a:ext cx="1747848" cy="98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AH 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CHEMISTRY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564515" y="3615305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 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CHEMISTRY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702635" y="5512645"/>
            <a:ext cx="1747848" cy="98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Scottish Baccalaureate in Science</a:t>
            </a:r>
            <a:endParaRPr lang="en-GB" sz="15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Level 3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33" name="Rounded Rectangle 32"/>
          <p:cNvSpPr/>
          <p:nvPr/>
        </p:nvSpPr>
        <p:spPr>
          <a:xfrm>
            <a:off x="3562042" y="3436189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N4 CHEMISTRY</a:t>
            </a:r>
            <a:endParaRPr lang="en-GB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555834" y="4669652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N4 </a:t>
            </a:r>
          </a:p>
          <a:p>
            <a:pPr algn="ctr"/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PHYSICS</a:t>
            </a:r>
            <a:endParaRPr lang="en-GB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55834" y="2260416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N4 BIOLOGY</a:t>
            </a:r>
            <a:endParaRPr lang="en-GB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369550" y="4890008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Mental Health &amp; Wellbeing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349832" y="3846185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N5 </a:t>
            </a:r>
            <a:endParaRPr lang="en-GB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PHYSICS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5" name="Straight Arrow Connector 44"/>
          <p:cNvCxnSpPr>
            <a:endCxn id="8" idx="1"/>
          </p:cNvCxnSpPr>
          <p:nvPr/>
        </p:nvCxnSpPr>
        <p:spPr>
          <a:xfrm>
            <a:off x="3388092" y="5817081"/>
            <a:ext cx="1981221" cy="56446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378233" y="2093096"/>
            <a:ext cx="1991317" cy="18908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397832" y="4482967"/>
            <a:ext cx="1951408" cy="158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1" idx="1"/>
          </p:cNvCxnSpPr>
          <p:nvPr/>
        </p:nvCxnSpPr>
        <p:spPr>
          <a:xfrm>
            <a:off x="3388092" y="3223859"/>
            <a:ext cx="1961740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88092" y="2112004"/>
            <a:ext cx="342457" cy="55184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97832" y="3255760"/>
            <a:ext cx="352316" cy="59042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378233" y="4482967"/>
            <a:ext cx="352316" cy="6081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5012172" y="4548787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5026739" y="3321730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988671" y="2333121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5" idx="3"/>
          </p:cNvCxnSpPr>
          <p:nvPr/>
        </p:nvCxnSpPr>
        <p:spPr>
          <a:xfrm>
            <a:off x="7097680" y="2225451"/>
            <a:ext cx="638144" cy="38951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097680" y="3387142"/>
            <a:ext cx="638144" cy="38951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7065799" y="4459863"/>
            <a:ext cx="670025" cy="70649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9315707" y="2614966"/>
            <a:ext cx="538793" cy="948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9345000" y="5133750"/>
            <a:ext cx="538793" cy="948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9312363" y="3921798"/>
            <a:ext cx="538793" cy="948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6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Social Subjects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Ambition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Inclusion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55633" y="1803953"/>
            <a:ext cx="1532459" cy="45775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S1-3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Broad General Education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93691" y="3395803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 History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591726" y="2005387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Geography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393051" y="2227867"/>
            <a:ext cx="1747848" cy="7871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 Geography</a:t>
            </a: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</a:t>
            </a: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5</a:t>
            </a: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6</a:t>
            </a:r>
          </a:p>
        </p:txBody>
      </p:sp>
      <p:sp>
        <p:nvSpPr>
          <p:cNvPr id="21" name="Flowchart: Manual Input 20"/>
          <p:cNvSpPr/>
          <p:nvPr/>
        </p:nvSpPr>
        <p:spPr>
          <a:xfrm>
            <a:off x="9635912" y="412763"/>
            <a:ext cx="1881294" cy="131236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7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606956" y="4296168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Modern Studies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591726" y="3179481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History</a:t>
            </a: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562042" y="3436189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 History 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555834" y="4669652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 Modern Studies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555834" y="2260416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Geography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394907" y="4519484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N5 Modern Studies</a:t>
            </a:r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>
          <a:xfrm>
            <a:off x="7174243" y="5387427"/>
            <a:ext cx="432713" cy="801028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378233" y="2093096"/>
            <a:ext cx="1991317" cy="18908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397832" y="4482967"/>
            <a:ext cx="1951408" cy="158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3495320" y="3293250"/>
            <a:ext cx="1961740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88092" y="2112004"/>
            <a:ext cx="342457" cy="55184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97832" y="3255760"/>
            <a:ext cx="352316" cy="59042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378233" y="4482967"/>
            <a:ext cx="352316" cy="6081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cxnSpLocks/>
            <a:endCxn id="38" idx="1"/>
          </p:cNvCxnSpPr>
          <p:nvPr/>
        </p:nvCxnSpPr>
        <p:spPr>
          <a:xfrm flipV="1">
            <a:off x="5012172" y="4940981"/>
            <a:ext cx="382735" cy="54553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cxnSpLocks/>
            <a:endCxn id="11" idx="1"/>
          </p:cNvCxnSpPr>
          <p:nvPr/>
        </p:nvCxnSpPr>
        <p:spPr>
          <a:xfrm>
            <a:off x="5026739" y="3768477"/>
            <a:ext cx="366952" cy="48823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  <a:endCxn id="15" idx="1"/>
          </p:cNvCxnSpPr>
          <p:nvPr/>
        </p:nvCxnSpPr>
        <p:spPr>
          <a:xfrm flipV="1">
            <a:off x="4988671" y="2621423"/>
            <a:ext cx="404380" cy="15844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cxnSpLocks/>
            <a:stCxn id="15" idx="3"/>
          </p:cNvCxnSpPr>
          <p:nvPr/>
        </p:nvCxnSpPr>
        <p:spPr>
          <a:xfrm>
            <a:off x="7140899" y="2621423"/>
            <a:ext cx="638144" cy="417456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097680" y="3387142"/>
            <a:ext cx="638144" cy="38951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7065799" y="4459863"/>
            <a:ext cx="670025" cy="70649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  <p:sp>
        <p:nvSpPr>
          <p:cNvPr id="16" name="Rounded Rectangle 21">
            <a:extLst>
              <a:ext uri="{FF2B5EF4-FFF2-40B4-BE49-F238E27FC236}">
                <a16:creationId xmlns:a16="http://schemas.microsoft.com/office/drawing/2014/main" id="{1306DB14-4C84-9761-F1C3-CD8FBB11B99E}"/>
              </a:ext>
            </a:extLst>
          </p:cNvPr>
          <p:cNvSpPr/>
          <p:nvPr/>
        </p:nvSpPr>
        <p:spPr>
          <a:xfrm>
            <a:off x="7564515" y="5499012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Politics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8554EB1-1658-4858-29D1-22B2AF08F68C}"/>
              </a:ext>
            </a:extLst>
          </p:cNvPr>
          <p:cNvCxnSpPr>
            <a:cxnSpLocks/>
          </p:cNvCxnSpPr>
          <p:nvPr/>
        </p:nvCxnSpPr>
        <p:spPr>
          <a:xfrm>
            <a:off x="7157283" y="3921798"/>
            <a:ext cx="478302" cy="1577214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Double Brace 39">
            <a:extLst>
              <a:ext uri="{FF2B5EF4-FFF2-40B4-BE49-F238E27FC236}">
                <a16:creationId xmlns:a16="http://schemas.microsoft.com/office/drawing/2014/main" id="{75DE4FC8-0018-0990-789B-805D808A5D52}"/>
              </a:ext>
            </a:extLst>
          </p:cNvPr>
          <p:cNvSpPr/>
          <p:nvPr/>
        </p:nvSpPr>
        <p:spPr>
          <a:xfrm>
            <a:off x="9294537" y="2991589"/>
            <a:ext cx="2804361" cy="239689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All Social Subjects are interchangeable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N5 in one Social Subject will allow progression to any H in the faculty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349240" y="5608493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NPA Criminology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407404" y="5929497"/>
            <a:ext cx="1951408" cy="158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44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Design &amp; Technology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Ambition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Inclusion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55633" y="1803954"/>
            <a:ext cx="1532459" cy="26559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S1-3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Broad General Education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49832" y="2802362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Practical Woodwork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02166" y="2311473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Design &amp; Manufacture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9832" y="1803954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Design &amp; Manufacture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Flowchart: Manual Input 20"/>
          <p:cNvSpPr/>
          <p:nvPr/>
        </p:nvSpPr>
        <p:spPr>
          <a:xfrm>
            <a:off x="9635912" y="412763"/>
            <a:ext cx="1881294" cy="131236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7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602166" y="4978274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Graphic Communication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704053" y="4358490"/>
            <a:ext cx="1747848" cy="98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ADV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Graphic Communication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562042" y="3436189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N4 Practical Woodwork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555834" y="4669652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N4 Graphic Communication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555834" y="2260416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Design &amp; Manufacture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349832" y="3846185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N5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Graphic Communication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78233" y="2093096"/>
            <a:ext cx="1991317" cy="18908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397832" y="4482967"/>
            <a:ext cx="1951408" cy="158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1" idx="1"/>
          </p:cNvCxnSpPr>
          <p:nvPr/>
        </p:nvCxnSpPr>
        <p:spPr>
          <a:xfrm>
            <a:off x="3388092" y="3223859"/>
            <a:ext cx="1961740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88092" y="2112004"/>
            <a:ext cx="342457" cy="55184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97832" y="3255760"/>
            <a:ext cx="352316" cy="59042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378233" y="4482967"/>
            <a:ext cx="352316" cy="6081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5012172" y="4548787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5026739" y="3321730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988671" y="2333121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5" idx="3"/>
          </p:cNvCxnSpPr>
          <p:nvPr/>
        </p:nvCxnSpPr>
        <p:spPr>
          <a:xfrm>
            <a:off x="7097680" y="2225451"/>
            <a:ext cx="638144" cy="38951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7065799" y="4459863"/>
            <a:ext cx="670025" cy="70649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9345000" y="5133750"/>
            <a:ext cx="538793" cy="948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  <p:sp>
        <p:nvSpPr>
          <p:cNvPr id="47" name="Rounded Rectangle 46"/>
          <p:cNvSpPr/>
          <p:nvPr/>
        </p:nvSpPr>
        <p:spPr>
          <a:xfrm>
            <a:off x="1900440" y="4542019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N3 Design &amp; Technology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874866" y="5538554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N3 Practical Craft Skills</a:t>
            </a:r>
          </a:p>
        </p:txBody>
      </p:sp>
    </p:spTree>
    <p:extLst>
      <p:ext uri="{BB962C8B-B14F-4D97-AF65-F5344CB8AC3E}">
        <p14:creationId xmlns:p14="http://schemas.microsoft.com/office/powerpoint/2010/main" val="391988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Drama 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Ambition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Inclusion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55633" y="1803953"/>
            <a:ext cx="1532459" cy="45775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S1-3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Broad General Education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602166" y="2333121"/>
            <a:ext cx="1747848" cy="122008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Drama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9832" y="1803954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 Drama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702635" y="2050180"/>
            <a:ext cx="1747848" cy="98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AH Drama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Flowchart: Manual Input 20"/>
          <p:cNvSpPr/>
          <p:nvPr/>
        </p:nvSpPr>
        <p:spPr>
          <a:xfrm>
            <a:off x="9635912" y="412763"/>
            <a:ext cx="1881294" cy="131236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7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567859" y="3912140"/>
            <a:ext cx="1747848" cy="150286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b="1" dirty="0">
                <a:solidFill>
                  <a:srgbClr val="31B4E6">
                    <a:lumMod val="20000"/>
                    <a:lumOff val="80000"/>
                  </a:srgbClr>
                </a:solidFill>
              </a:rPr>
              <a:t>NPA Professional Theatre Preparation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55834" y="2260416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 Drama</a:t>
            </a: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78233" y="2093096"/>
            <a:ext cx="1991317" cy="18908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88092" y="2112004"/>
            <a:ext cx="342457" cy="55184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988671" y="2333121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5" idx="3"/>
          </p:cNvCxnSpPr>
          <p:nvPr/>
        </p:nvCxnSpPr>
        <p:spPr>
          <a:xfrm>
            <a:off x="7097680" y="2225451"/>
            <a:ext cx="638144" cy="38951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9006893" y="3163092"/>
            <a:ext cx="0" cy="98934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9315707" y="2614966"/>
            <a:ext cx="538793" cy="948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  <p:cxnSp>
        <p:nvCxnSpPr>
          <p:cNvPr id="47" name="Straight Arrow Connector 46"/>
          <p:cNvCxnSpPr/>
          <p:nvPr/>
        </p:nvCxnSpPr>
        <p:spPr>
          <a:xfrm>
            <a:off x="3389078" y="3355513"/>
            <a:ext cx="4452595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70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/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English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Ambition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Inclusion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55633" y="1803953"/>
            <a:ext cx="1532459" cy="45775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S1-3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Broad General Education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49832" y="2802362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ENGLISH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02166" y="2311473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ENGLISH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9832" y="1803954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ENGLISH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702635" y="2050180"/>
            <a:ext cx="1747848" cy="98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ENGLISH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Flowchart: Manual Input 20"/>
          <p:cNvSpPr/>
          <p:nvPr/>
        </p:nvSpPr>
        <p:spPr>
          <a:xfrm>
            <a:off x="9635912" y="412763"/>
            <a:ext cx="1881294" cy="131236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7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564515" y="3615305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COMMUNICATION AND LITERATURE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562042" y="3436189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N4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ENGLISH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555834" y="4669652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N4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MEDIA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555834" y="2260416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ENGLISH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349832" y="3846185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MEDIA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78233" y="2093096"/>
            <a:ext cx="1991317" cy="18908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88092" y="2112004"/>
            <a:ext cx="342457" cy="55184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97832" y="3255760"/>
            <a:ext cx="352316" cy="59042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378233" y="4482967"/>
            <a:ext cx="352316" cy="6081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5012172" y="4548787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5026739" y="3321730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988671" y="2333121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5" idx="3"/>
          </p:cNvCxnSpPr>
          <p:nvPr/>
        </p:nvCxnSpPr>
        <p:spPr>
          <a:xfrm>
            <a:off x="7097680" y="2225451"/>
            <a:ext cx="638144" cy="38951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097680" y="3387142"/>
            <a:ext cx="638144" cy="38951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9315707" y="2614966"/>
            <a:ext cx="538793" cy="948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6381867" y="3550972"/>
            <a:ext cx="0" cy="2992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8260859" y="3255760"/>
            <a:ext cx="0" cy="384223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  <p:sp>
        <p:nvSpPr>
          <p:cNvPr id="47" name="Rounded Rectangle 46"/>
          <p:cNvSpPr/>
          <p:nvPr/>
        </p:nvSpPr>
        <p:spPr>
          <a:xfrm>
            <a:off x="3586780" y="5717943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N4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SCOTTISH STUDIES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378233" y="5543809"/>
            <a:ext cx="371915" cy="416242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51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Home Economics 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Ambition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Inclusion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55633" y="1803953"/>
            <a:ext cx="1532459" cy="45775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S1-3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Broad General Education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59572" y="2912874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 Fashion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and Textiles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9832" y="1803954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 Practical Cookery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Flowchart: Manual Input 20"/>
          <p:cNvSpPr/>
          <p:nvPr/>
        </p:nvSpPr>
        <p:spPr>
          <a:xfrm>
            <a:off x="9635912" y="412763"/>
            <a:ext cx="1881294" cy="131236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7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685251" y="3650235"/>
            <a:ext cx="1747848" cy="167279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Fashion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and Textiles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562042" y="3547401"/>
            <a:ext cx="1439959" cy="12328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N4 Fashion and Textiles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55834" y="2260416"/>
            <a:ext cx="1439959" cy="106131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 Practical</a:t>
            </a: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Cookery </a:t>
            </a: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399600" y="5417884"/>
            <a:ext cx="1747848" cy="138518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N5 Practical Cake Craft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78233" y="2093096"/>
            <a:ext cx="1991317" cy="18908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418142" y="5864793"/>
            <a:ext cx="1951408" cy="158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397832" y="3449193"/>
            <a:ext cx="1961740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88092" y="2112004"/>
            <a:ext cx="342457" cy="55184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97832" y="3755867"/>
            <a:ext cx="352316" cy="59042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4932016" y="3641130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988671" y="2333121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097680" y="3387142"/>
            <a:ext cx="638144" cy="38951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>
            <a:off x="3418142" y="5085874"/>
            <a:ext cx="4478949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ICT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Ambition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Inclusion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55633" y="1803953"/>
            <a:ext cx="1532459" cy="45775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S1-3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Broad General Education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821356" y="3816771"/>
            <a:ext cx="1780552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Business Management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153022" y="2172955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Admin &amp; IT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14916" y="2316298"/>
            <a:ext cx="1747848" cy="7871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Admin &amp; IT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</a:t>
            </a: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5</a:t>
            </a: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6</a:t>
            </a:r>
          </a:p>
        </p:txBody>
      </p:sp>
      <p:sp>
        <p:nvSpPr>
          <p:cNvPr id="21" name="Flowchart: Manual Input 20"/>
          <p:cNvSpPr/>
          <p:nvPr/>
        </p:nvSpPr>
        <p:spPr>
          <a:xfrm>
            <a:off x="9635912" y="412763"/>
            <a:ext cx="1881294" cy="131236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7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239743" y="5173896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Computing Science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189624" y="3723530"/>
            <a:ext cx="1848087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Business Management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720114" y="4053000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Business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750902" y="5429463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 </a:t>
            </a: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Computing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797024" y="2534126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Admin &amp; IT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866438" y="5229544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N5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Computing Science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78233" y="2359501"/>
            <a:ext cx="2443123" cy="26222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388092" y="5277783"/>
            <a:ext cx="2523211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3388092" y="3932347"/>
            <a:ext cx="2599884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68379" y="2387923"/>
            <a:ext cx="536944" cy="335226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78233" y="3943055"/>
            <a:ext cx="527090" cy="4845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354094" y="5282896"/>
            <a:ext cx="601224" cy="463244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cxnSpLocks/>
          </p:cNvCxnSpPr>
          <p:nvPr/>
        </p:nvCxnSpPr>
        <p:spPr>
          <a:xfrm>
            <a:off x="5195818" y="5664784"/>
            <a:ext cx="792158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cxnSpLocks/>
            <a:endCxn id="11" idx="1"/>
          </p:cNvCxnSpPr>
          <p:nvPr/>
        </p:nvCxnSpPr>
        <p:spPr>
          <a:xfrm>
            <a:off x="5160546" y="4238268"/>
            <a:ext cx="660810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>
            <a:off x="5236983" y="2818024"/>
            <a:ext cx="629455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cxnSpLocks/>
            <a:endCxn id="14" idx="1"/>
          </p:cNvCxnSpPr>
          <p:nvPr/>
        </p:nvCxnSpPr>
        <p:spPr>
          <a:xfrm flipV="1">
            <a:off x="7551480" y="2663844"/>
            <a:ext cx="601542" cy="1345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1" idx="3"/>
            <a:endCxn id="25" idx="1"/>
          </p:cNvCxnSpPr>
          <p:nvPr/>
        </p:nvCxnSpPr>
        <p:spPr>
          <a:xfrm flipV="1">
            <a:off x="7601908" y="4214419"/>
            <a:ext cx="587716" cy="23849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7599029" y="5545412"/>
            <a:ext cx="690834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  <p:sp>
        <p:nvSpPr>
          <p:cNvPr id="61" name="Double Brace 60">
            <a:extLst>
              <a:ext uri="{FF2B5EF4-FFF2-40B4-BE49-F238E27FC236}">
                <a16:creationId xmlns:a16="http://schemas.microsoft.com/office/drawing/2014/main" id="{75DE4FC8-0018-0990-789B-805D808A5D52}"/>
              </a:ext>
            </a:extLst>
          </p:cNvPr>
          <p:cNvSpPr/>
          <p:nvPr/>
        </p:nvSpPr>
        <p:spPr>
          <a:xfrm>
            <a:off x="9900870" y="2991589"/>
            <a:ext cx="2291130" cy="239689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Combinations of multiple ICT subjects are possible from S4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04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MODERN LANGUAGES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Ambition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Inclusion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55633" y="1803953"/>
            <a:ext cx="1532459" cy="46578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S1-3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Broad General Education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*S3 Modern Languages for Life &amp; Work Award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(L3/L4)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49832" y="2802362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 SPANISH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602166" y="2311473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FRENCH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349832" y="1803954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FRENCH</a:t>
            </a: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</a:t>
            </a: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5</a:t>
            </a: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6</a:t>
            </a:r>
          </a:p>
        </p:txBody>
      </p:sp>
      <p:sp>
        <p:nvSpPr>
          <p:cNvPr id="21" name="Flowchart: Manual Input 20"/>
          <p:cNvSpPr/>
          <p:nvPr/>
        </p:nvSpPr>
        <p:spPr>
          <a:xfrm>
            <a:off x="9635912" y="412763"/>
            <a:ext cx="1881294" cy="131236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7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602166" y="4978274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LEADERSHIP AWARD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564515" y="3615305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SPANISH</a:t>
            </a: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562042" y="3436189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 SPANISH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555834" y="2260416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 FRENCH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78233" y="2093096"/>
            <a:ext cx="1991317" cy="18908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1" idx="1"/>
          </p:cNvCxnSpPr>
          <p:nvPr/>
        </p:nvCxnSpPr>
        <p:spPr>
          <a:xfrm>
            <a:off x="3388092" y="3223859"/>
            <a:ext cx="1961740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88092" y="2112004"/>
            <a:ext cx="342457" cy="55184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97832" y="3255760"/>
            <a:ext cx="352316" cy="59042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5026739" y="3321730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988671" y="2333121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5" idx="3"/>
          </p:cNvCxnSpPr>
          <p:nvPr/>
        </p:nvCxnSpPr>
        <p:spPr>
          <a:xfrm>
            <a:off x="7097680" y="2225451"/>
            <a:ext cx="638144" cy="38951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097680" y="3387142"/>
            <a:ext cx="638144" cy="38951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  <p:sp>
        <p:nvSpPr>
          <p:cNvPr id="32" name="Double Brace 31">
            <a:extLst>
              <a:ext uri="{FF2B5EF4-FFF2-40B4-BE49-F238E27FC236}">
                <a16:creationId xmlns:a16="http://schemas.microsoft.com/office/drawing/2014/main" id="{5A04686D-8041-4EAC-6ACE-15242AEF747E}"/>
              </a:ext>
            </a:extLst>
          </p:cNvPr>
          <p:cNvSpPr/>
          <p:nvPr/>
        </p:nvSpPr>
        <p:spPr>
          <a:xfrm>
            <a:off x="5275885" y="4840958"/>
            <a:ext cx="2153456" cy="132442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Leadership Award is for any S6 pupil interested in languages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(Language Leaders)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359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/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Music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Ambition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Inclusion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55633" y="1803953"/>
            <a:ext cx="1532459" cy="45775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S1-3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Broad General Education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13669" y="3776909"/>
            <a:ext cx="1715967" cy="18793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NU SCQF Level 5-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Sound Engineering and Production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576894" y="2242081"/>
            <a:ext cx="1747848" cy="13385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Music Performing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79991" y="2302390"/>
            <a:ext cx="1747848" cy="12782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 Music Performing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676372" y="2220896"/>
            <a:ext cx="1747848" cy="135975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AH Music Performing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Flowchart: Manual Input 20"/>
          <p:cNvSpPr/>
          <p:nvPr/>
        </p:nvSpPr>
        <p:spPr>
          <a:xfrm>
            <a:off x="9635912" y="412763"/>
            <a:ext cx="1881294" cy="131236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7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734449" y="3964547"/>
            <a:ext cx="1747848" cy="98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College</a:t>
            </a:r>
            <a:endParaRPr lang="en-GB" b="1" dirty="0">
              <a:solidFill>
                <a:srgbClr val="31B4E6">
                  <a:lumMod val="20000"/>
                  <a:lumOff val="80000"/>
                </a:srgbClr>
              </a:solidFill>
              <a:latin typeface="Century Gothic" panose="020B0502020202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Courses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526200" y="3823545"/>
            <a:ext cx="1747848" cy="18327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NC SCQF Level 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solidFill>
                  <a:srgbClr val="31B4E6">
                    <a:lumMod val="20000"/>
                    <a:lumOff val="80000"/>
                  </a:srgbClr>
                </a:solidFill>
                <a:latin typeface="Century Gothic" panose="020B0502020202020204"/>
              </a:rPr>
              <a:t>Sound Production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97575" y="2453925"/>
            <a:ext cx="1439959" cy="112672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 smtClean="0">
                <a:solidFill>
                  <a:srgbClr val="31B4E6">
                    <a:lumMod val="50000"/>
                  </a:srgbClr>
                </a:solidFill>
                <a:latin typeface="Century Gothic" panose="020B0502020202020204"/>
              </a:rPr>
              <a:t>Music Performing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78233" y="2059296"/>
            <a:ext cx="2078827" cy="27382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388092" y="4286743"/>
            <a:ext cx="1981458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88092" y="2112004"/>
            <a:ext cx="342457" cy="55184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988671" y="2779868"/>
            <a:ext cx="391320" cy="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5" idx="3"/>
          </p:cNvCxnSpPr>
          <p:nvPr/>
        </p:nvCxnSpPr>
        <p:spPr>
          <a:xfrm flipV="1">
            <a:off x="7127839" y="2844766"/>
            <a:ext cx="398361" cy="96754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7065799" y="4459863"/>
            <a:ext cx="460401" cy="388182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9315707" y="2614966"/>
            <a:ext cx="538793" cy="948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24" idx="1"/>
          </p:cNvCxnSpPr>
          <p:nvPr/>
        </p:nvCxnSpPr>
        <p:spPr>
          <a:xfrm>
            <a:off x="9312363" y="4016678"/>
            <a:ext cx="422086" cy="438758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0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09" y="141145"/>
            <a:ext cx="8911687" cy="81494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Physical Education 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" y="-17156"/>
            <a:ext cx="1419863" cy="141986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32160" y="5503168"/>
            <a:ext cx="278384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Ambition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Inclusion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55633" y="1803953"/>
            <a:ext cx="1532459" cy="45775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S1-3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Broad General Education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72584" y="3672662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L5 SQA Leadership Award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02166" y="2073163"/>
            <a:ext cx="1747848" cy="131397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 Physical Education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9832" y="1803954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N5 Physical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Education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702635" y="2050180"/>
            <a:ext cx="1747848" cy="98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AH  Physical Education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Flowchart: Manual Input 17"/>
          <p:cNvSpPr/>
          <p:nvPr/>
        </p:nvSpPr>
        <p:spPr>
          <a:xfrm>
            <a:off x="3122075" y="1131087"/>
            <a:ext cx="1999589" cy="590712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Flowchart: Manual Input 18"/>
          <p:cNvSpPr/>
          <p:nvPr/>
        </p:nvSpPr>
        <p:spPr>
          <a:xfrm>
            <a:off x="5121664" y="951778"/>
            <a:ext cx="2204185" cy="768096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Flowchart: Manual Input 19"/>
          <p:cNvSpPr/>
          <p:nvPr/>
        </p:nvSpPr>
        <p:spPr>
          <a:xfrm>
            <a:off x="7325849" y="711146"/>
            <a:ext cx="2310063" cy="1013979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Flowchart: Manual Input 20"/>
          <p:cNvSpPr/>
          <p:nvPr/>
        </p:nvSpPr>
        <p:spPr>
          <a:xfrm>
            <a:off x="9635912" y="412763"/>
            <a:ext cx="1881294" cy="131236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7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602166" y="5280723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L6 Sports</a:t>
            </a:r>
            <a:r>
              <a:rPr kumimoji="0" lang="en-GB" sz="1800" b="1" i="0" u="none" strike="noStrike" kern="1200" cap="none" spc="0" normalizeH="0" noProof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Leader UK Award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602166" y="3905440"/>
            <a:ext cx="1747848" cy="981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L6 SQA Leadership Award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20000"/>
                  <a:lumOff val="8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9" name="Flowchart: Manual Input 28"/>
          <p:cNvSpPr/>
          <p:nvPr/>
        </p:nvSpPr>
        <p:spPr>
          <a:xfrm>
            <a:off x="1601002" y="1309037"/>
            <a:ext cx="1524281" cy="410838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Level 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681705" y="2288349"/>
            <a:ext cx="1439959" cy="842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N4 Physical Education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31B4E6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388263" y="5081671"/>
            <a:ext cx="1747848" cy="8429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B4E6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L5 Sports Leader UK Award 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78233" y="2093096"/>
            <a:ext cx="1991317" cy="18908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436855" y="5511734"/>
            <a:ext cx="1951408" cy="158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1" idx="1"/>
          </p:cNvCxnSpPr>
          <p:nvPr/>
        </p:nvCxnSpPr>
        <p:spPr>
          <a:xfrm>
            <a:off x="3410844" y="4094159"/>
            <a:ext cx="1961740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88092" y="2112004"/>
            <a:ext cx="342457" cy="55184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988671" y="2333121"/>
            <a:ext cx="468389" cy="44674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5" idx="3"/>
          </p:cNvCxnSpPr>
          <p:nvPr/>
        </p:nvCxnSpPr>
        <p:spPr>
          <a:xfrm>
            <a:off x="7097680" y="2225451"/>
            <a:ext cx="638144" cy="38951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9315707" y="2614966"/>
            <a:ext cx="538793" cy="948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43" y="1218135"/>
            <a:ext cx="1739830" cy="1706156"/>
          </a:xfrm>
          <a:prstGeom prst="rect">
            <a:avLst/>
          </a:prstGeom>
        </p:spPr>
      </p:pic>
      <p:cxnSp>
        <p:nvCxnSpPr>
          <p:cNvPr id="44" name="Straight Arrow Connector 43"/>
          <p:cNvCxnSpPr/>
          <p:nvPr/>
        </p:nvCxnSpPr>
        <p:spPr>
          <a:xfrm flipV="1">
            <a:off x="3378233" y="3251167"/>
            <a:ext cx="4357591" cy="18072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436855" y="4635749"/>
            <a:ext cx="4357591" cy="18072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3378233" y="6135824"/>
            <a:ext cx="4357591" cy="18072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5250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13134</TotalTime>
  <Words>703</Words>
  <Application>Microsoft Office PowerPoint</Application>
  <PresentationFormat>Widescreen</PresentationFormat>
  <Paragraphs>335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Kristen ITC</vt:lpstr>
      <vt:lpstr>Wingdings 3</vt:lpstr>
      <vt:lpstr>Wisp</vt:lpstr>
      <vt:lpstr>Learner Journey in ART and DESIGN</vt:lpstr>
      <vt:lpstr>Learner Journey in Design &amp; Technology</vt:lpstr>
      <vt:lpstr>Learner Journey in Drama </vt:lpstr>
      <vt:lpstr>Learner Journey in English</vt:lpstr>
      <vt:lpstr>Learner Journey in Home Economics </vt:lpstr>
      <vt:lpstr>Learner Journey in ICT</vt:lpstr>
      <vt:lpstr>Learner Journey in MODERN LANGUAGES</vt:lpstr>
      <vt:lpstr>Learner Journey in Music</vt:lpstr>
      <vt:lpstr>Learner Journey in Physical Education </vt:lpstr>
      <vt:lpstr>Learner Journey in Religious Education</vt:lpstr>
      <vt:lpstr>Learner Journey in SCIENCE</vt:lpstr>
      <vt:lpstr>Learner Journey in Social Subjects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 Assembly  17th August 2017</dc:title>
  <dc:creator>Mrs McGeehan</dc:creator>
  <cp:lastModifiedBy>Mrs McGeehan</cp:lastModifiedBy>
  <cp:revision>935</cp:revision>
  <cp:lastPrinted>2022-06-05T19:54:24Z</cp:lastPrinted>
  <dcterms:created xsi:type="dcterms:W3CDTF">2017-08-15T18:16:31Z</dcterms:created>
  <dcterms:modified xsi:type="dcterms:W3CDTF">2023-02-08T15:59:44Z</dcterms:modified>
</cp:coreProperties>
</file>