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86" r:id="rId5"/>
    <p:sldId id="258" r:id="rId6"/>
    <p:sldId id="299" r:id="rId7"/>
    <p:sldId id="288" r:id="rId8"/>
    <p:sldId id="277" r:id="rId9"/>
    <p:sldId id="287" r:id="rId10"/>
    <p:sldId id="278" r:id="rId11"/>
    <p:sldId id="295" r:id="rId12"/>
    <p:sldId id="298" r:id="rId13"/>
    <p:sldId id="291" r:id="rId14"/>
    <p:sldId id="292" r:id="rId15"/>
    <p:sldId id="293" r:id="rId16"/>
    <p:sldId id="296" r:id="rId17"/>
    <p:sldId id="297" r:id="rId18"/>
    <p:sldId id="276" r:id="rId19"/>
    <p:sldId id="290" r:id="rId20"/>
    <p:sldId id="289" r:id="rId21"/>
    <p:sldId id="294" r:id="rId22"/>
    <p:sldId id="275" r:id="rId23"/>
    <p:sldId id="28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3843A-E84F-4823-B90A-723CB10946D4}" v="31" dt="2022-10-06T09:37:20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595" autoAdjust="0"/>
  </p:normalViewPr>
  <p:slideViewPr>
    <p:cSldViewPr snapToGrid="0" showGuides="1">
      <p:cViewPr varScale="1">
        <p:scale>
          <a:sx n="91" d="100"/>
          <a:sy n="91" d="100"/>
        </p:scale>
        <p:origin x="780" y="84"/>
      </p:cViewPr>
      <p:guideLst/>
    </p:cSldViewPr>
  </p:slideViewPr>
  <p:outlineViewPr>
    <p:cViewPr>
      <p:scale>
        <a:sx n="33" d="100"/>
        <a:sy n="33" d="100"/>
      </p:scale>
      <p:origin x="0" y="-181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Nairn High School demographics – how many on role, type of students etc?</a:t>
            </a:r>
          </a:p>
          <a:p>
            <a:r>
              <a:rPr lang="en-GB" dirty="0"/>
              <a:t>30 &amp; 36% go onto HE</a:t>
            </a:r>
          </a:p>
          <a:p>
            <a:r>
              <a:rPr lang="en-GB" dirty="0"/>
              <a:t>The rest are FE and employment</a:t>
            </a:r>
          </a:p>
          <a:p>
            <a:r>
              <a:rPr lang="en-GB" dirty="0"/>
              <a:t>Employers in the area is care sector – retirement capital of NE Scotland</a:t>
            </a:r>
          </a:p>
          <a:p>
            <a:r>
              <a:rPr lang="en-GB" dirty="0"/>
              <a:t>Schools focus on exam based courses which don’t meet the needs of learners -  SCQF allows us to fill that gap</a:t>
            </a:r>
          </a:p>
          <a:p>
            <a:r>
              <a:rPr lang="en-GB" dirty="0"/>
              <a:t>UHI Inverness, tertiary setting offering courses SCQF Level 1 to level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9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2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5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62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5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52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62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2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5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0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8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0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6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1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Image Title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5E7D301-270E-4902-8C5E-39E30B3595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969696"/>
          </a:solidFill>
        </p:spPr>
        <p:txBody>
          <a:bodyPr tIns="2160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7772399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3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1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1077084"/>
            <a:ext cx="3814762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1105659"/>
            <a:ext cx="4119561" cy="35607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8" y="2495550"/>
            <a:ext cx="3567112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8386761" cy="704091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2058159"/>
            <a:ext cx="4119561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B6DCE-6B36-42D9-AD5F-A4D6101661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3438" y="2058159"/>
            <a:ext cx="4119561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155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8386761" cy="704091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9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38EE81-FF1F-4BC2-80F9-B5C8A03EECE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09838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310302-AB62-4662-AB3C-BC038C561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3437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DED46E-B533-43DE-9328-D9D08B38DC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7036" y="2058159"/>
            <a:ext cx="1890712" cy="27329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482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l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1077084"/>
            <a:ext cx="3814762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1093564"/>
            <a:ext cx="4119561" cy="3611786"/>
          </a:xfrm>
        </p:spPr>
        <p:txBody>
          <a:bodyPr/>
          <a:lstStyle>
            <a:lvl1pPr marL="209550" indent="-2095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700" b="0"/>
            </a:lvl1pPr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46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ld Cross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9" y="1077084"/>
            <a:ext cx="3814762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1093564"/>
            <a:ext cx="4119561" cy="3611786"/>
          </a:xfrm>
        </p:spPr>
        <p:txBody>
          <a:bodyPr/>
          <a:lstStyle>
            <a:lvl1pPr marL="209550" indent="-209550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+"/>
              <a:defRPr sz="1700" b="0"/>
            </a:lvl1pPr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18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ight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4114800" cy="3609975"/>
          </a:xfrm>
          <a:solidFill>
            <a:srgbClr val="969696"/>
          </a:solidFill>
        </p:spPr>
        <p:txBody>
          <a:bodyPr tIns="1476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88760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fth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4114800" cy="3609975"/>
          </a:xfrm>
          <a:solidFill>
            <a:srgbClr val="969696"/>
          </a:solidFill>
        </p:spPr>
        <p:txBody>
          <a:bodyPr tIns="1476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1201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Op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07E2E3-2F38-4CED-AC05-4272A29D3D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9950" y="0"/>
            <a:ext cx="3057523" cy="2205956"/>
          </a:xfrm>
          <a:solidFill>
            <a:schemeClr val="bg2">
              <a:lumMod val="75000"/>
            </a:schemeClr>
          </a:solidFill>
        </p:spPr>
        <p:txBody>
          <a:bodyPr tIns="684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049A610-3FA2-491C-AA49-07290138A18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67474" y="677206"/>
            <a:ext cx="2060142" cy="1224855"/>
          </a:xfrm>
          <a:solidFill>
            <a:schemeClr val="bg2">
              <a:lumMod val="85000"/>
            </a:schemeClr>
          </a:solidFill>
        </p:spPr>
        <p:txBody>
          <a:bodyPr tIns="28800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AF9D48D-255B-43A7-888F-77F56882BF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8129" y="1902062"/>
            <a:ext cx="3285871" cy="2194880"/>
          </a:xfrm>
          <a:solidFill>
            <a:schemeClr val="bg2">
              <a:lumMod val="65000"/>
            </a:schemeClr>
          </a:solidFill>
        </p:spPr>
        <p:txBody>
          <a:bodyPr tIns="1332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6321600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Graphic 4">
            <a:extLst>
              <a:ext uri="{FF2B5EF4-FFF2-40B4-BE49-F238E27FC236}">
                <a16:creationId xmlns:a16="http://schemas.microsoft.com/office/drawing/2014/main" id="{E2BA0E33-2215-462D-8D16-536685C52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8" y="463403"/>
            <a:ext cx="2501819" cy="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9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igh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4114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2AB5DB5-64A5-4C24-AF6C-E42BD9E653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3028950"/>
            <a:ext cx="4114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6002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Lef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4114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9F6E26F-81EE-4C88-9A8C-BD81D542E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98" y="3028575"/>
            <a:ext cx="4114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62655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Righ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4114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2AB5DB5-64A5-4C24-AF6C-E42BD9E653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F644C3B-0D8B-4CAA-B14D-F88D064033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5156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Lef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4114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9F6E26F-81EE-4C88-9A8C-BD81D542E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361E139-F07F-457D-848B-E3A43B444B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04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50195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Righ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238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8200" y="1143000"/>
            <a:ext cx="1990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2AB5DB5-64A5-4C24-AF6C-E42BD9E653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F644C3B-0D8B-4CAA-B14D-F88D064033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2275" y="3028950"/>
            <a:ext cx="1990725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4A968078-90C3-4F10-88E2-036581D4F0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2200" y="1143000"/>
            <a:ext cx="1990800" cy="1724025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97635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Lefth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1065" y="1077084"/>
            <a:ext cx="4071935" cy="1361316"/>
          </a:xfrm>
        </p:spPr>
        <p:txBody>
          <a:bodyPr anchor="t" anchorCtr="0"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/>
          <a:lstStyle>
            <a:lvl2pPr marL="146050" indent="-1460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130F07-E814-4F46-AA63-FF485C0AC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1064" y="2495550"/>
            <a:ext cx="4071937" cy="285750"/>
          </a:xfrm>
        </p:spPr>
        <p:txBody>
          <a:bodyPr/>
          <a:lstStyle>
            <a:lvl1pPr>
              <a:lnSpc>
                <a:spcPts val="2300"/>
              </a:lnSpc>
              <a:spcAft>
                <a:spcPts val="0"/>
              </a:spcAft>
              <a:defRPr sz="1700" b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D83105-1877-4415-A93C-90FAEE64EE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998" y="1143000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9F6E26F-81EE-4C88-9A8C-BD81D542E5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0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2361E139-F07F-457D-848B-E3A43B444B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04998" y="3028575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52EDD71-E8D8-47F7-A9C0-AF583F0156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04998" y="1143000"/>
            <a:ext cx="1990800" cy="1724400"/>
          </a:xfrm>
          <a:solidFill>
            <a:srgbClr val="969696"/>
          </a:solidFill>
        </p:spPr>
        <p:txBody>
          <a:bodyPr tIns="468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92810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hanks Op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CDA5C3E-020F-4209-BF2C-3FE9F2AE1D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969696"/>
          </a:solidFill>
        </p:spPr>
        <p:txBody>
          <a:bodyPr tIns="2160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56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hanks Op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D0E0E982-3597-4DAF-9274-6F7A5780E7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rgbClr val="969696"/>
          </a:solidFill>
        </p:spPr>
        <p:txBody>
          <a:bodyPr tIns="2160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1AAE9DA0-3845-40CB-AFCB-3A2637A17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927D881-24E3-42D9-BEE5-241F1A3B6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A8C033C0-7C7A-4356-BC9D-52856E767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6CDAE553-821D-4009-A5F6-0FD26FE59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BA2F830D-DF0B-45B2-AE27-E7D5AA43F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60D33954-39D4-45D4-9A4E-AFACA1CF0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15E2B35D-F91A-44D1-AD2B-9DDB1A554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CEAF0C97-1B75-4BB7-A611-B5F5ED06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38FEBC7C-12A6-4F16-8C7F-EA4C5554F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1EEB9666-2DE4-4D47-BD60-C05F2F39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FAF193B3-D2F9-4F7A-A7C0-31328B6B5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BD6ABF8F-0C27-4FEF-91AA-9A666237E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8BE2296B-76BF-49D7-845A-B817DAF1C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low confidence">
            <a:extLst>
              <a:ext uri="{FF2B5EF4-FFF2-40B4-BE49-F238E27FC236}">
                <a16:creationId xmlns:a16="http://schemas.microsoft.com/office/drawing/2014/main" id="{D1FA6EA7-9DF4-4F9D-8D9F-ECCFBF0BB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4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hanks Op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85E79E6E-6DA0-495E-A485-A283F68B9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8" y="463403"/>
            <a:ext cx="2501819" cy="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4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hanks Op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3099747"/>
            <a:ext cx="2826000" cy="1787836"/>
          </a:xfrm>
        </p:spPr>
        <p:txBody>
          <a:bodyPr/>
          <a:lstStyle>
            <a:lvl1pPr algn="l">
              <a:lnSpc>
                <a:spcPts val="39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1AAE9DA0-3845-40CB-AFCB-3A2637A17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927D881-24E3-42D9-BEE5-241F1A3B6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A8C033C0-7C7A-4356-BC9D-52856E767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6CDAE553-821D-4009-A5F6-0FD26FE59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BA2F830D-DF0B-45B2-AE27-E7D5AA43F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60D33954-39D4-45D4-9A4E-AFACA1CF0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15E2B35D-F91A-44D1-AD2B-9DDB1A554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CEAF0C97-1B75-4BB7-A611-B5F5ED063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38FEBC7C-12A6-4F16-8C7F-EA4C5554F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1EEB9666-2DE4-4D47-BD60-C05F2F393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FAF193B3-D2F9-4F7A-A7C0-31328B6B5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BD6ABF8F-0C27-4FEF-91AA-9A666237E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8BE2296B-76BF-49D7-845A-B817DAF1C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low confidence">
            <a:extLst>
              <a:ext uri="{FF2B5EF4-FFF2-40B4-BE49-F238E27FC236}">
                <a16:creationId xmlns:a16="http://schemas.microsoft.com/office/drawing/2014/main" id="{D1FA6EA7-9DF4-4F9D-8D9F-ECCFBF0BB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pic>
        <p:nvPicPr>
          <p:cNvPr id="23" name="Graphic 4">
            <a:extLst>
              <a:ext uri="{FF2B5EF4-FFF2-40B4-BE49-F238E27FC236}">
                <a16:creationId xmlns:a16="http://schemas.microsoft.com/office/drawing/2014/main" id="{6E571E19-3398-41E3-8112-B54E1A15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8" y="463403"/>
            <a:ext cx="2501819" cy="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0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Slide Op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6321600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81015A5-DD6D-478F-9BCE-B5BD404E2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9950" y="0"/>
            <a:ext cx="3057523" cy="2205956"/>
          </a:xfrm>
          <a:solidFill>
            <a:schemeClr val="bg2">
              <a:lumMod val="75000"/>
            </a:schemeClr>
          </a:solidFill>
        </p:spPr>
        <p:txBody>
          <a:bodyPr tIns="684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C1B9494E-035D-4FAC-B00F-EBD142BD4E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67474" y="677206"/>
            <a:ext cx="2060142" cy="1224855"/>
          </a:xfrm>
          <a:solidFill>
            <a:schemeClr val="bg2">
              <a:lumMod val="85000"/>
            </a:schemeClr>
          </a:solidFill>
        </p:spPr>
        <p:txBody>
          <a:bodyPr tIns="28800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EAE5D80-39D5-4C1D-9CC5-482355D5C1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8129" y="1902062"/>
            <a:ext cx="3285871" cy="2194880"/>
          </a:xfrm>
          <a:solidFill>
            <a:schemeClr val="bg2">
              <a:lumMod val="65000"/>
            </a:schemeClr>
          </a:solidFill>
        </p:spPr>
        <p:txBody>
          <a:bodyPr tIns="133200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54BFBB4E-0475-4B51-ADF0-77057C79D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30" y="463403"/>
            <a:ext cx="2501815" cy="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50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ck Title Slide Op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7" y="4486275"/>
            <a:ext cx="7772399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065B225-317A-4B74-81F8-768E5EC18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328" y="463403"/>
            <a:ext cx="2501819" cy="2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ck Title Slide Opt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8" y="2571750"/>
            <a:ext cx="3826800" cy="1787836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38" y="4486275"/>
            <a:ext cx="6321476" cy="447675"/>
          </a:xfrm>
        </p:spPr>
        <p:txBody>
          <a:bodyPr/>
          <a:lstStyle>
            <a:lvl1pPr marL="0" indent="0" algn="l">
              <a:buNone/>
              <a:defRPr sz="2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Slide Opt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784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918" y="1672821"/>
            <a:ext cx="524792" cy="523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922" y="0"/>
            <a:ext cx="524792" cy="5236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08" y="499723"/>
            <a:ext cx="524792" cy="523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4416" y="998993"/>
            <a:ext cx="524792" cy="523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116" y="1149172"/>
            <a:ext cx="524792" cy="523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541" y="3732503"/>
            <a:ext cx="524792" cy="5236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1074" y="4244571"/>
            <a:ext cx="524792" cy="5236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08" y="3465668"/>
            <a:ext cx="524792" cy="523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116" y="2890302"/>
            <a:ext cx="524792" cy="5236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918" y="2366653"/>
            <a:ext cx="524792" cy="5236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450" y="2369850"/>
            <a:ext cx="524792" cy="523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4416" y="2021912"/>
            <a:ext cx="524792" cy="5236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116" y="2021912"/>
            <a:ext cx="524792" cy="5236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450" y="1672821"/>
            <a:ext cx="524792" cy="5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1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632" y="2375185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983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23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Slide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00" y="2376000"/>
            <a:ext cx="4759200" cy="2563200"/>
          </a:xfrm>
        </p:spPr>
        <p:txBody>
          <a:bodyPr/>
          <a:lstStyle>
            <a:lvl1pPr algn="l"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B93F6C8-E3D1-45E7-AEF0-D773C0D9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1672821"/>
            <a:ext cx="524792" cy="523649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01007D3-B127-4777-8574-49F63453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2" y="0"/>
            <a:ext cx="524792" cy="523649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94A167B0-9B25-4F37-A7A2-C4A8FA6FE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499723"/>
            <a:ext cx="524792" cy="523649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BE557B97-FC1D-44C7-86E1-03C659FB6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998993"/>
            <a:ext cx="524792" cy="523649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E1F2DDB-309D-447C-83ED-BFA7CE0D5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1149172"/>
            <a:ext cx="524792" cy="52364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00E9EC2A-0537-42ED-8B5E-677F2B8B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1" y="3732503"/>
            <a:ext cx="524792" cy="523649"/>
          </a:xfrm>
          <a:prstGeom prst="rect">
            <a:avLst/>
          </a:prstGeom>
        </p:spPr>
      </p:pic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59FE0126-5B27-4383-9F78-FD3BC9CA6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74" y="4244571"/>
            <a:ext cx="524792" cy="523649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39ABFCCC-F509-4557-B1EF-CD8174D6B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8" y="3465668"/>
            <a:ext cx="524792" cy="523649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D860764F-6F61-47A5-8F80-0C254360B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890302"/>
            <a:ext cx="524792" cy="523649"/>
          </a:xfrm>
          <a:prstGeom prst="rect">
            <a:avLst/>
          </a:prstGeom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E1B12AC0-D4A9-44D5-8F64-F8D37E4F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18" y="2366653"/>
            <a:ext cx="524792" cy="52364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4BD92C0D-3301-4B5F-8968-4D9BFFD83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2369850"/>
            <a:ext cx="524792" cy="523649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E825DBDC-29B8-46DD-B6D8-1C25C497F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16" y="2021912"/>
            <a:ext cx="524792" cy="523649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low confidence">
            <a:extLst>
              <a:ext uri="{FF2B5EF4-FFF2-40B4-BE49-F238E27FC236}">
                <a16:creationId xmlns:a16="http://schemas.microsoft.com/office/drawing/2014/main" id="{5A69438D-B0D9-4744-B589-39613E354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6" y="2021912"/>
            <a:ext cx="524792" cy="523649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low confidence">
            <a:extLst>
              <a:ext uri="{FF2B5EF4-FFF2-40B4-BE49-F238E27FC236}">
                <a16:creationId xmlns:a16="http://schemas.microsoft.com/office/drawing/2014/main" id="{53A5B061-13EF-471D-9E90-22BFA51A1D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50" y="1672821"/>
            <a:ext cx="524792" cy="523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7AA65-457E-47F1-8B94-F01D86A96A30}"/>
              </a:ext>
            </a:extLst>
          </p:cNvPr>
          <p:cNvSpPr/>
          <p:nvPr userDrawn="1"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3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6238" y="829434"/>
            <a:ext cx="8386762" cy="904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237" y="2052010"/>
            <a:ext cx="8372475" cy="26709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CB12B-4D6A-42B1-82B1-08331B9ECFA1}"/>
              </a:ext>
            </a:extLst>
          </p:cNvPr>
          <p:cNvCxnSpPr/>
          <p:nvPr userDrawn="1"/>
        </p:nvCxnSpPr>
        <p:spPr>
          <a:xfrm>
            <a:off x="0" y="70880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A70C73C9-7258-4399-858D-D21FC8A05C3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38" y="411353"/>
            <a:ext cx="1136249" cy="1014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10D592-A65B-433F-A1B7-07238FF16CA0}"/>
              </a:ext>
            </a:extLst>
          </p:cNvPr>
          <p:cNvSpPr txBox="1"/>
          <p:nvPr userDrawn="1"/>
        </p:nvSpPr>
        <p:spPr>
          <a:xfrm>
            <a:off x="7190408" y="401644"/>
            <a:ext cx="15773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b="1" spc="10" baseline="0" dirty="0"/>
              <a:t>Where learning means </a:t>
            </a:r>
            <a:r>
              <a:rPr lang="en-GB" sz="900" b="1" u="sng" spc="10" baseline="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57" r:id="rId4"/>
    <p:sldLayoutId id="2147483660" r:id="rId5"/>
    <p:sldLayoutId id="2147483661" r:id="rId6"/>
    <p:sldLayoutId id="2147483662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50" r:id="rId13"/>
    <p:sldLayoutId id="2147483663" r:id="rId14"/>
    <p:sldLayoutId id="2147483664" r:id="rId15"/>
    <p:sldLayoutId id="2147483665" r:id="rId16"/>
    <p:sldLayoutId id="2147483678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54" r:id="rId30"/>
    <p:sldLayoutId id="2147483655" r:id="rId31"/>
  </p:sldLayoutIdLst>
  <p:txStyles>
    <p:titleStyle>
      <a:lvl1pPr algn="l" defTabSz="685800" rtl="0" eaLnBrk="1" latinLnBrk="0" hangingPunct="1">
        <a:spcBef>
          <a:spcPct val="0"/>
        </a:spcBef>
        <a:buNone/>
        <a:defRPr sz="4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900"/>
        </a:spcAft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9784-838F-4A61-BEE6-D6B41CA1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782" y="828379"/>
            <a:ext cx="5101199" cy="268567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sz="5400" dirty="0"/>
              <a:t>Partnership Working </a:t>
            </a:r>
            <a:br>
              <a:rPr lang="en-GB" sz="5400" dirty="0"/>
            </a:br>
            <a:r>
              <a:rPr lang="en-GB" sz="5400" dirty="0"/>
              <a:t>Across SCQF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5A69BA49-83BB-F0FE-FF24-EECB01B33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131" y="4091283"/>
            <a:ext cx="8194328" cy="447675"/>
          </a:xfrm>
        </p:spPr>
        <p:txBody>
          <a:bodyPr/>
          <a:lstStyle/>
          <a:p>
            <a:pPr algn="ctr"/>
            <a:r>
              <a:rPr lang="en-GB" dirty="0"/>
              <a:t>Sarah Abenheimer: Depute Head Teacher, Nairn Academy</a:t>
            </a:r>
          </a:p>
          <a:p>
            <a:pPr algn="ctr"/>
            <a:r>
              <a:rPr lang="en-GB" dirty="0"/>
              <a:t>Louise Martin-Theyers: Access &amp; Progression Manager, UHI Inverness</a:t>
            </a:r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BDB5F36-B0E8-EFE5-FC1A-8B3E0EE0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1" y="1003833"/>
            <a:ext cx="1511808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7" y="773446"/>
            <a:ext cx="4071935" cy="1361316"/>
          </a:xfrm>
        </p:spPr>
        <p:txBody>
          <a:bodyPr/>
          <a:lstStyle/>
          <a:p>
            <a:pPr algn="ctr"/>
            <a:r>
              <a:rPr lang="en-GB" dirty="0"/>
              <a:t>Learning </a:t>
            </a:r>
            <a:br>
              <a:rPr lang="en-GB" dirty="0"/>
            </a:br>
            <a:r>
              <a:rPr lang="en-GB" dirty="0"/>
              <a:t>a </a:t>
            </a:r>
            <a:br>
              <a:rPr lang="en-GB" dirty="0"/>
            </a:br>
            <a:r>
              <a:rPr lang="en-GB" dirty="0"/>
              <a:t>New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C790E-213D-43EC-A6DD-53D3CEEB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55" y="2722989"/>
            <a:ext cx="4071937" cy="285750"/>
          </a:xfrm>
        </p:spPr>
        <p:txBody>
          <a:bodyPr/>
          <a:lstStyle/>
          <a:p>
            <a:pPr algn="ctr"/>
            <a:r>
              <a:rPr lang="en-GB" dirty="0"/>
              <a:t>SCQF Level 3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335872-1A3A-0905-B4C7-77F18D47D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3C86D8-9F4C-9B76-6826-4713D95C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66" y="1077084"/>
            <a:ext cx="5531134" cy="3721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FED6F-2FCF-F9FD-0BA0-E60F2F5AD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40" y="3094264"/>
            <a:ext cx="2709526" cy="2019499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A7F26CE-E5C5-6272-24E1-0307B83C5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78" y="111044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9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90" y="825548"/>
            <a:ext cx="5799534" cy="13613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dirty="0"/>
              <a:t>Learning </a:t>
            </a:r>
            <a:br>
              <a:rPr lang="en-GB" dirty="0"/>
            </a:br>
            <a:r>
              <a:rPr lang="en-GB" dirty="0"/>
              <a:t>a </a:t>
            </a:r>
            <a:br>
              <a:rPr lang="en-GB" dirty="0"/>
            </a:br>
            <a:r>
              <a:rPr lang="en-GB" dirty="0"/>
              <a:t>New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C790E-213D-43EC-A6DD-53D3CEEB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4" y="2972559"/>
            <a:ext cx="4057648" cy="1780416"/>
          </a:xfrm>
        </p:spPr>
        <p:txBody>
          <a:bodyPr>
            <a:normAutofit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4190" y="2812355"/>
            <a:ext cx="4071937" cy="2857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SCQF Level 3</a:t>
            </a:r>
          </a:p>
        </p:txBody>
      </p:sp>
      <p:pic>
        <p:nvPicPr>
          <p:cNvPr id="17" name="Picture Placeholder 16" descr="A picture containing sky, outdoor, person, people&#10;&#10;Description automatically generated">
            <a:extLst>
              <a:ext uri="{FF2B5EF4-FFF2-40B4-BE49-F238E27FC236}">
                <a16:creationId xmlns:a16="http://schemas.microsoft.com/office/drawing/2014/main" id="{5AD7EE74-CBBB-BF77-F226-814FEE3B9B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1" b="4685"/>
          <a:stretch/>
        </p:blipFill>
        <p:spPr>
          <a:xfrm>
            <a:off x="266578" y="1056899"/>
            <a:ext cx="3162713" cy="2739493"/>
          </a:xfrm>
          <a:noFill/>
        </p:spPr>
      </p:pic>
      <p:pic>
        <p:nvPicPr>
          <p:cNvPr id="19" name="Picture 18" descr="A person holding a bird&#10;&#10;Description automatically generated with medium confidence">
            <a:extLst>
              <a:ext uri="{FF2B5EF4-FFF2-40B4-BE49-F238E27FC236}">
                <a16:creationId xmlns:a16="http://schemas.microsoft.com/office/drawing/2014/main" id="{98286D9D-2996-A4C5-2966-D5C421E95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07" y="2170941"/>
            <a:ext cx="2100407" cy="2800543"/>
          </a:xfrm>
          <a:prstGeom prst="rect">
            <a:avLst/>
          </a:prstGeom>
        </p:spPr>
      </p:pic>
      <p:pic>
        <p:nvPicPr>
          <p:cNvPr id="9" name="Picture Placeholder 8" descr="A picture containing person, grass, sky, outdoor&#10;&#10;Description automatically generated">
            <a:extLst>
              <a:ext uri="{FF2B5EF4-FFF2-40B4-BE49-F238E27FC236}">
                <a16:creationId xmlns:a16="http://schemas.microsoft.com/office/drawing/2014/main" id="{C3DA1116-93CF-BD0B-2B2A-1BF129EA2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3"/>
          <a:stretch/>
        </p:blipFill>
        <p:spPr>
          <a:xfrm>
            <a:off x="5104220" y="3223651"/>
            <a:ext cx="1990800" cy="1724400"/>
          </a:xfrm>
          <a:noFill/>
        </p:spPr>
      </p:pic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962FAD3-54C8-CFCD-2F1A-779412DA5E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60" y="157208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822" y="740404"/>
            <a:ext cx="4071935" cy="13613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dirty="0"/>
              <a:t>Learning </a:t>
            </a:r>
            <a:br>
              <a:rPr lang="en-GB" dirty="0"/>
            </a:br>
            <a:r>
              <a:rPr lang="en-GB" dirty="0"/>
              <a:t>a </a:t>
            </a:r>
            <a:br>
              <a:rPr lang="en-GB" dirty="0"/>
            </a:br>
            <a:r>
              <a:rPr lang="en-GB" dirty="0"/>
              <a:t>New Skill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2549" y="2815951"/>
            <a:ext cx="4071937" cy="2857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SCQF Level 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7ABB39-02BA-9945-6BCF-95556B6A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6" y="903350"/>
            <a:ext cx="3353601" cy="3825202"/>
          </a:xfrm>
          <a:prstGeom prst="rect">
            <a:avLst/>
          </a:prstGeom>
        </p:spPr>
      </p:pic>
      <p:pic>
        <p:nvPicPr>
          <p:cNvPr id="15" name="Picture Placeholder 14" descr="A picture containing grass, outdoor, person, child&#10;&#10;Description automatically generated">
            <a:extLst>
              <a:ext uri="{FF2B5EF4-FFF2-40B4-BE49-F238E27FC236}">
                <a16:creationId xmlns:a16="http://schemas.microsoft.com/office/drawing/2014/main" id="{2590840B-99BC-04C8-9754-3A8242B84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6699"/>
          <a:stretch>
            <a:fillRect/>
          </a:stretch>
        </p:blipFill>
        <p:spPr>
          <a:xfrm>
            <a:off x="3363649" y="1531801"/>
            <a:ext cx="2965073" cy="2568300"/>
          </a:xfrm>
        </p:spPr>
      </p:pic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909BEF0-A96E-FD1E-1A3D-026415F5E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77" y="166773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B42E-E9DB-08CA-6D7F-692F2ED3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077084"/>
            <a:ext cx="4071935" cy="1361316"/>
          </a:xfrm>
        </p:spPr>
        <p:txBody>
          <a:bodyPr anchor="t">
            <a:normAutofit/>
          </a:bodyPr>
          <a:lstStyle/>
          <a:p>
            <a:pPr algn="ctr"/>
            <a:r>
              <a:rPr lang="en-GB" dirty="0"/>
              <a:t>From </a:t>
            </a:r>
            <a:br>
              <a:rPr lang="en-GB" dirty="0"/>
            </a:br>
            <a:r>
              <a:rPr lang="en-GB" dirty="0"/>
              <a:t>Seed to Sale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CA90FD-D239-53A1-4387-4D4E545F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7" y="2972559"/>
            <a:ext cx="4057648" cy="1780416"/>
          </a:xfrm>
        </p:spPr>
        <p:txBody>
          <a:bodyPr/>
          <a:lstStyle/>
          <a:p>
            <a:pPr algn="ctr"/>
            <a:r>
              <a:rPr lang="en-US" sz="2400" dirty="0"/>
              <a:t>S6 pupils pitching the idea to Speedy Beans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1422F-3ED6-BF65-8B12-A38B878C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237" y="2495550"/>
            <a:ext cx="4071937" cy="2857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SCQF Level 5</a:t>
            </a:r>
          </a:p>
        </p:txBody>
      </p:sp>
      <p:pic>
        <p:nvPicPr>
          <p:cNvPr id="6" name="Content Placeholder 5" descr="A group of people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1001CF56-0394-B498-C775-984DAEBA291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48200" y="1404937"/>
            <a:ext cx="4114800" cy="3086100"/>
          </a:xfrm>
          <a:noFill/>
        </p:spPr>
      </p:pic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E431F493-93BC-2B46-49DE-BED90F3F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06" y="149248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B42E-E9DB-08CA-6D7F-692F2ED3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95" y="834956"/>
            <a:ext cx="4071935" cy="1361316"/>
          </a:xfrm>
        </p:spPr>
        <p:txBody>
          <a:bodyPr anchor="t">
            <a:normAutofit/>
          </a:bodyPr>
          <a:lstStyle/>
          <a:p>
            <a:pPr algn="ctr"/>
            <a:r>
              <a:rPr lang="en-GB" dirty="0"/>
              <a:t>From </a:t>
            </a:r>
            <a:br>
              <a:rPr lang="en-GB" dirty="0"/>
            </a:br>
            <a:r>
              <a:rPr lang="en-GB" dirty="0"/>
              <a:t>Seed to 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1422F-3ED6-BF65-8B12-A38B878C3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295" y="2170941"/>
            <a:ext cx="4071937" cy="2857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GB" dirty="0"/>
              <a:t>SCQF Level 5</a:t>
            </a:r>
          </a:p>
        </p:txBody>
      </p:sp>
      <p:pic>
        <p:nvPicPr>
          <p:cNvPr id="13" name="Picture 12" descr="A screenshot of a child holding a bottle of water&#10;&#10;Description automatically generated with low confidence">
            <a:extLst>
              <a:ext uri="{FF2B5EF4-FFF2-40B4-BE49-F238E27FC236}">
                <a16:creationId xmlns:a16="http://schemas.microsoft.com/office/drawing/2014/main" id="{D49CE5DB-7040-A989-7FF0-D3D4E104D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2" y="834956"/>
            <a:ext cx="2323760" cy="4131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A8CBC9-D5DD-7966-D40D-E626FEBF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196" y="2393432"/>
            <a:ext cx="3054507" cy="2495678"/>
          </a:xfrm>
          <a:prstGeom prst="rect">
            <a:avLst/>
          </a:prstGeom>
        </p:spPr>
      </p:pic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9EA48F4-CC9A-D4AD-1BDF-33E16671A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21" y="98379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55" y="737833"/>
            <a:ext cx="4071935" cy="1361316"/>
          </a:xfrm>
        </p:spPr>
        <p:txBody>
          <a:bodyPr/>
          <a:lstStyle/>
          <a:p>
            <a:pPr algn="ctr"/>
            <a:r>
              <a:rPr lang="en-GB" dirty="0"/>
              <a:t>Community Project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C790E-213D-43EC-A6DD-53D3CEEB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2206" y="2099149"/>
            <a:ext cx="4071937" cy="285750"/>
          </a:xfrm>
        </p:spPr>
        <p:txBody>
          <a:bodyPr/>
          <a:lstStyle/>
          <a:p>
            <a:pPr algn="ctr"/>
            <a:r>
              <a:rPr lang="en-GB" dirty="0"/>
              <a:t>SCQF Level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6B4D3-E208-0823-95F7-C802EE2B456D}"/>
              </a:ext>
            </a:extLst>
          </p:cNvPr>
          <p:cNvSpPr txBox="1"/>
          <p:nvPr/>
        </p:nvSpPr>
        <p:spPr>
          <a:xfrm>
            <a:off x="171904" y="2473479"/>
            <a:ext cx="375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 - S6 taking part</a:t>
            </a:r>
          </a:p>
          <a:p>
            <a:endParaRPr lang="en-GB" sz="2400" dirty="0"/>
          </a:p>
          <a:p>
            <a:r>
              <a:rPr lang="en-GB" sz="2400" dirty="0"/>
              <a:t>10-15   S3,4,5 alternative curriculum model</a:t>
            </a:r>
          </a:p>
        </p:txBody>
      </p:sp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74C7CB31-E65B-3129-05D8-D48E79823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37" y="149248"/>
            <a:ext cx="476948" cy="736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50E16-F677-2A5C-F24A-BA72C022A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810" y="2571750"/>
            <a:ext cx="5131064" cy="14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3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23136B-3E1F-4A96-A775-0F08283A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15" y="944238"/>
            <a:ext cx="5683542" cy="3810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235F2-CA02-A69C-027C-7D7814B79049}"/>
              </a:ext>
            </a:extLst>
          </p:cNvPr>
          <p:cNvSpPr txBox="1"/>
          <p:nvPr/>
        </p:nvSpPr>
        <p:spPr>
          <a:xfrm>
            <a:off x="302079" y="1287138"/>
            <a:ext cx="269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Project: Mikey’s Line</a:t>
            </a:r>
          </a:p>
          <a:p>
            <a:r>
              <a:rPr lang="en-GB" dirty="0"/>
              <a:t>Mental Health Charity</a:t>
            </a:r>
          </a:p>
          <a:p>
            <a:endParaRPr lang="en-GB" dirty="0"/>
          </a:p>
          <a:p>
            <a:r>
              <a:rPr lang="en-GB" dirty="0"/>
              <a:t>The pupil is an ambassador for the charity</a:t>
            </a:r>
          </a:p>
          <a:p>
            <a:endParaRPr lang="en-GB" dirty="0"/>
          </a:p>
          <a:p>
            <a:r>
              <a:rPr lang="en-GB" dirty="0"/>
              <a:t>Aim: To raise awareness of support available for mental health</a:t>
            </a:r>
          </a:p>
        </p:txBody>
      </p:sp>
      <p:pic>
        <p:nvPicPr>
          <p:cNvPr id="2" name="Picture 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F0B4BA3-D106-DF0E-E5C1-B1ACD17EA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21" y="127541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B4D40DC-95D1-7577-D126-6B7B239B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30" y="772432"/>
            <a:ext cx="4613541" cy="437106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673651E-9EEB-65BE-00E8-C954308F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1" y="1722665"/>
            <a:ext cx="2672117" cy="3098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3221AC-E55E-2246-2DB1-DC1A0C68D4EC}"/>
              </a:ext>
            </a:extLst>
          </p:cNvPr>
          <p:cNvSpPr txBox="1"/>
          <p:nvPr/>
        </p:nvSpPr>
        <p:spPr>
          <a:xfrm>
            <a:off x="236764" y="930964"/>
            <a:ext cx="329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Project: Nairn County Cricket Club, Junior Training</a:t>
            </a:r>
          </a:p>
        </p:txBody>
      </p:sp>
      <p:pic>
        <p:nvPicPr>
          <p:cNvPr id="2" name="Picture 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D2DCC12-8BBE-8288-A72A-261352FA6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69" y="194387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9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CAC6-FB66-E4FA-2D0B-C024D6AB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723299"/>
            <a:ext cx="8386762" cy="904160"/>
          </a:xfrm>
        </p:spPr>
        <p:txBody>
          <a:bodyPr/>
          <a:lstStyle/>
          <a:p>
            <a:pPr algn="ctr"/>
            <a:r>
              <a:rPr lang="en-GB" dirty="0"/>
              <a:t>Heat &amp; Treat Project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FDE7F2A-E59F-E491-9D28-DD3599D679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69" y="173645"/>
            <a:ext cx="476948" cy="736577"/>
          </a:xfrm>
          <a:prstGeom prst="rect">
            <a:avLst/>
          </a:prstGeom>
        </p:spPr>
      </p:pic>
      <p:pic>
        <p:nvPicPr>
          <p:cNvPr id="7170" name="Picture 6">
            <a:extLst>
              <a:ext uri="{FF2B5EF4-FFF2-40B4-BE49-F238E27FC236}">
                <a16:creationId xmlns:a16="http://schemas.microsoft.com/office/drawing/2014/main" id="{4491A981-6DEA-741A-EDB7-17A2E627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9" y="1901131"/>
            <a:ext cx="45974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A4298F-1181-BED4-DFE2-31E5DB314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661" y="1751959"/>
            <a:ext cx="2983795" cy="302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629" y="183459"/>
            <a:ext cx="4071935" cy="1361316"/>
          </a:xfrm>
        </p:spPr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7442" y="1767329"/>
            <a:ext cx="2815559" cy="25994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Continue to look for opportunities to work between UHI Inverness and local industry</a:t>
            </a:r>
          </a:p>
          <a:p>
            <a:endParaRPr lang="en-GB" dirty="0"/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F9DD358D-AD5C-1F9C-BCDD-BBC2C8065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05" y="127540"/>
            <a:ext cx="476948" cy="736577"/>
          </a:xfrm>
          <a:prstGeom prst="rect">
            <a:avLst/>
          </a:prstGeom>
        </p:spPr>
      </p:pic>
      <p:pic>
        <p:nvPicPr>
          <p:cNvPr id="4098" name="Picture 1">
            <a:extLst>
              <a:ext uri="{FF2B5EF4-FFF2-40B4-BE49-F238E27FC236}">
                <a16:creationId xmlns:a16="http://schemas.microsoft.com/office/drawing/2014/main" id="{F91765D3-92FF-9D3F-3758-BDA8461D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0" y="1109884"/>
            <a:ext cx="5201978" cy="345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44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35641FD-064F-EA12-60C3-ACA13BB76F9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r="11749"/>
          <a:stretch>
            <a:fillRect/>
          </a:stretch>
        </p:blipFill>
        <p:spPr bwMode="auto">
          <a:xfrm rot="5400000">
            <a:off x="3106738" y="1498600"/>
            <a:ext cx="21939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D4E5F31-F193-A993-9771-0FC75853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37" y="2602024"/>
            <a:ext cx="308133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hotos of Computer">
            <a:extLst>
              <a:ext uri="{FF2B5EF4-FFF2-40B4-BE49-F238E27FC236}">
                <a16:creationId xmlns:a16="http://schemas.microsoft.com/office/drawing/2014/main" id="{59F68E63-DD10-9AC3-B21D-FFF18DCB21A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 bwMode="auto">
          <a:xfrm>
            <a:off x="5401235" y="294353"/>
            <a:ext cx="3285871" cy="21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94163-E492-45B6-AD96-5E4BD3C8D8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4282" y="2135712"/>
            <a:ext cx="910317" cy="908333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292801A-DE04-5AEC-ED61-0D4C4D7E0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37" y="2571750"/>
            <a:ext cx="3173787" cy="1566218"/>
          </a:xfrm>
        </p:spPr>
        <p:txBody>
          <a:bodyPr/>
          <a:lstStyle/>
          <a:p>
            <a:r>
              <a:rPr lang="en-GB" sz="4800" dirty="0"/>
              <a:t>Where Learning Means </a:t>
            </a:r>
            <a:r>
              <a:rPr lang="en-GB" sz="4800" u="sng" dirty="0"/>
              <a:t>More</a:t>
            </a:r>
          </a:p>
        </p:txBody>
      </p:sp>
      <p:pic>
        <p:nvPicPr>
          <p:cNvPr id="2" name="Picture 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C48DD70-CA8E-81A5-2021-E5AACF043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28" y="189013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685C-73BB-430B-B7E8-48D94D5B9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38" y="3065929"/>
            <a:ext cx="2826000" cy="1821654"/>
          </a:xfrm>
        </p:spPr>
        <p:txBody>
          <a:bodyPr/>
          <a:lstStyle/>
          <a:p>
            <a:r>
              <a:rPr lang="en-GB" sz="4000" dirty="0"/>
              <a:t>What Questions do you have?</a:t>
            </a:r>
            <a:br>
              <a:rPr lang="en-GB" sz="4000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0" dirty="0"/>
              <a:t>Thanks</a:t>
            </a:r>
            <a:br>
              <a:rPr lang="en-GB" sz="3600" b="0" dirty="0"/>
            </a:br>
            <a:r>
              <a:rPr lang="en-GB" sz="3600" b="0" dirty="0"/>
              <a:t>Moran-</a:t>
            </a:r>
            <a:r>
              <a:rPr lang="en-GB" sz="3600" b="0" dirty="0" err="1"/>
              <a:t>taing</a:t>
            </a:r>
            <a:endParaRPr lang="en-GB" b="0" dirty="0"/>
          </a:p>
        </p:txBody>
      </p:sp>
      <p:pic>
        <p:nvPicPr>
          <p:cNvPr id="2050" name="Picture 2" descr="Free vector graphics of Human">
            <a:extLst>
              <a:ext uri="{FF2B5EF4-FFF2-40B4-BE49-F238E27FC236}">
                <a16:creationId xmlns:a16="http://schemas.microsoft.com/office/drawing/2014/main" id="{B237B45A-466E-479C-BE29-F0B585AB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73" y="736923"/>
            <a:ext cx="3325219" cy="4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D68EEED-813E-2A50-9D44-7ED6E7BFFD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51" y="142482"/>
            <a:ext cx="769825" cy="11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DD25BAD-3B97-F35C-FBAE-69077FD8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4" y="813906"/>
            <a:ext cx="5503662" cy="42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6FD36EA-BF5D-86EC-1221-F59854BADE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05" y="77329"/>
            <a:ext cx="476948" cy="7365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C435E4-F67D-2B9E-7990-C3C0B2288BA7}"/>
              </a:ext>
            </a:extLst>
          </p:cNvPr>
          <p:cNvSpPr txBox="1">
            <a:spLocks/>
          </p:cNvSpPr>
          <p:nvPr/>
        </p:nvSpPr>
        <p:spPr>
          <a:xfrm>
            <a:off x="2173698" y="110458"/>
            <a:ext cx="5733173" cy="9345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800" b="1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The Start of the Journey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1D5F4-62F1-561C-15E1-7ED91BBFCC74}"/>
              </a:ext>
            </a:extLst>
          </p:cNvPr>
          <p:cNvSpPr txBox="1">
            <a:spLocks/>
          </p:cNvSpPr>
          <p:nvPr/>
        </p:nvSpPr>
        <p:spPr>
          <a:xfrm>
            <a:off x="5509451" y="1690765"/>
            <a:ext cx="3434763" cy="27890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What do pupils need?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How do we provide it?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/>
              <a:t>Creative thinking and the value of partnership working</a:t>
            </a:r>
          </a:p>
        </p:txBody>
      </p:sp>
    </p:spTree>
    <p:extLst>
      <p:ext uri="{BB962C8B-B14F-4D97-AF65-F5344CB8AC3E}">
        <p14:creationId xmlns:p14="http://schemas.microsoft.com/office/powerpoint/2010/main" val="15768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5" y="864812"/>
            <a:ext cx="4071935" cy="1361316"/>
          </a:xfrm>
        </p:spPr>
        <p:txBody>
          <a:bodyPr anchor="t">
            <a:normAutofit/>
          </a:bodyPr>
          <a:lstStyle/>
          <a:p>
            <a:r>
              <a:rPr lang="en-GB" dirty="0"/>
              <a:t>The Start of the Journey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363" y="2382727"/>
            <a:ext cx="4071937" cy="231457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need to recognise and capture wider achievement in a formal way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Increase the number of tariff points pupils gain before leaving school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Broadening the curriculum to recognise employability, community endeavour and life skills</a:t>
            </a:r>
          </a:p>
        </p:txBody>
      </p:sp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D30DB8E-61C7-AF0B-D28F-0D2E20A65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25" y="128235"/>
            <a:ext cx="476948" cy="736577"/>
          </a:xfrm>
          <a:prstGeom prst="rect">
            <a:avLst/>
          </a:prstGeom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1F7FB509-8DEB-8963-5D5E-D71D14F16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9" y="1200647"/>
            <a:ext cx="4683772" cy="3068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40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168" y="856648"/>
            <a:ext cx="4288970" cy="1361316"/>
          </a:xfrm>
        </p:spPr>
        <p:txBody>
          <a:bodyPr/>
          <a:lstStyle/>
          <a:p>
            <a:pPr algn="ctr"/>
            <a:r>
              <a:rPr lang="en-GB" dirty="0"/>
              <a:t>3 New Award Qualifications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8684" y="2639787"/>
            <a:ext cx="4071937" cy="285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/>
              <a:t>SCQF level 3 Learning a New Skill</a:t>
            </a:r>
          </a:p>
          <a:p>
            <a:endParaRPr lang="en-GB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/>
              <a:t>SCQF Level 5 From Seed to Sale</a:t>
            </a:r>
          </a:p>
          <a:p>
            <a:endParaRPr lang="en-GB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/>
              <a:t>SCQF Level 5 Community project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FD59C44-964C-FCD8-FCE1-D40F21225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22" y="120071"/>
            <a:ext cx="476948" cy="736577"/>
          </a:xfrm>
          <a:prstGeom prst="rect">
            <a:avLst/>
          </a:prstGeom>
        </p:spPr>
      </p:pic>
      <p:pic>
        <p:nvPicPr>
          <p:cNvPr id="6147" name="Picture 11">
            <a:extLst>
              <a:ext uri="{FF2B5EF4-FFF2-40B4-BE49-F238E27FC236}">
                <a16:creationId xmlns:a16="http://schemas.microsoft.com/office/drawing/2014/main" id="{F6687043-1E90-925E-EC8A-E6D5945E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8" y="1026887"/>
            <a:ext cx="447675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3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D946-C9C2-1DBF-A01D-F3473FD7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91092"/>
            <a:ext cx="3814762" cy="1361316"/>
          </a:xfrm>
        </p:spPr>
        <p:txBody>
          <a:bodyPr/>
          <a:lstStyle/>
          <a:p>
            <a:pPr algn="ctr"/>
            <a:r>
              <a:rPr lang="en-GB" dirty="0"/>
              <a:t>Award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6967-8948-D0BB-4BF4-ECC78B0E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39" y="1093564"/>
            <a:ext cx="4119561" cy="3908742"/>
          </a:xfrm>
        </p:spPr>
        <p:txBody>
          <a:bodyPr/>
          <a:lstStyle/>
          <a:p>
            <a:r>
              <a:rPr lang="en-GB" dirty="0"/>
              <a:t>School identify a curriculum idea</a:t>
            </a:r>
          </a:p>
          <a:p>
            <a:r>
              <a:rPr lang="en-GB" dirty="0"/>
              <a:t>Quality officers at UHI work directly with school teams to develop SCQF award specification and assessment</a:t>
            </a:r>
          </a:p>
          <a:p>
            <a:r>
              <a:rPr lang="en-GB" dirty="0"/>
              <a:t>Ensure SCQF level descriptors met</a:t>
            </a:r>
          </a:p>
          <a:p>
            <a:r>
              <a:rPr lang="en-GB" dirty="0"/>
              <a:t>Training session with SCQF – understanding level descriptors and use of language</a:t>
            </a:r>
          </a:p>
          <a:p>
            <a:r>
              <a:rPr lang="en-GB" dirty="0"/>
              <a:t>School write the outcomes</a:t>
            </a:r>
          </a:p>
          <a:p>
            <a:r>
              <a:rPr lang="en-GB" dirty="0"/>
              <a:t>Quality team ensure SCQF requirements met</a:t>
            </a:r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5F3EE5F-0D4B-4AA4-48DF-1F6F9CD3B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74" y="127541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5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194-6E60-44A7-8958-39410061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929525"/>
            <a:ext cx="4071935" cy="1361316"/>
          </a:xfrm>
        </p:spPr>
        <p:txBody>
          <a:bodyPr/>
          <a:lstStyle/>
          <a:p>
            <a:r>
              <a:rPr lang="en-GB" dirty="0"/>
              <a:t>Quality </a:t>
            </a:r>
            <a:br>
              <a:rPr lang="en-GB" dirty="0"/>
            </a:br>
            <a:r>
              <a:rPr lang="en-GB" dirty="0"/>
              <a:t>Assurance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A3F8-B9B0-4C29-BA0E-20A23FBFB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UHI Inverness – Undertake Quality Assurance Process</a:t>
            </a:r>
          </a:p>
          <a:p>
            <a:endParaRPr lang="en-GB" sz="2000" dirty="0"/>
          </a:p>
          <a:p>
            <a:r>
              <a:rPr lang="en-GB" sz="2000" dirty="0"/>
              <a:t>Approval Panel – comprises Head of Curriculum School, Curriculum managers, Quality team, Lecturers in unrelated areas, Professional Service leads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479D5-A31E-720C-7D42-6948A16722D0}"/>
              </a:ext>
            </a:extLst>
          </p:cNvPr>
          <p:cNvSpPr txBox="1"/>
          <p:nvPr/>
        </p:nvSpPr>
        <p:spPr>
          <a:xfrm>
            <a:off x="5167312" y="929525"/>
            <a:ext cx="3600450" cy="40934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Define Aims of the Programme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Confirm Learning Outcomes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Decide Assessment Methods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Allocate and SCQF Level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Estimate SCQF Credit Points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Confirm Quality Assurance Process &amp; Procedures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Submit Proposal to a Credit Rating Body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A8C06E1-6F36-4915-746B-5EA1DA091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09" y="90593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72C-B477-404B-AE41-C4773B18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881141"/>
            <a:ext cx="8386761" cy="704091"/>
          </a:xfrm>
        </p:spPr>
        <p:txBody>
          <a:bodyPr/>
          <a:lstStyle/>
          <a:p>
            <a:pPr algn="ctr"/>
            <a:r>
              <a:rPr lang="en-GB" sz="4400" dirty="0"/>
              <a:t>Timetabling &amp; Course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86D1-8578-F6EF-3318-8C0F20B7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367" y="1731588"/>
            <a:ext cx="4119561" cy="2732916"/>
          </a:xfrm>
        </p:spPr>
        <p:txBody>
          <a:bodyPr/>
          <a:lstStyle/>
          <a:p>
            <a:r>
              <a:rPr lang="en-GB" sz="1800" dirty="0"/>
              <a:t>All course choices are listed against the SCQF Framework</a:t>
            </a:r>
          </a:p>
          <a:p>
            <a:r>
              <a:rPr lang="en-GB" sz="1800" dirty="0"/>
              <a:t>SCQF listing from Level 2&amp;3 to 5 &amp;6</a:t>
            </a:r>
          </a:p>
          <a:p>
            <a:r>
              <a:rPr lang="en-GB" sz="1800" dirty="0"/>
              <a:t>Make Loom videos to explain the framework</a:t>
            </a:r>
          </a:p>
          <a:p>
            <a:r>
              <a:rPr lang="en-GB" sz="1800" dirty="0"/>
              <a:t>Events to explain the framework to parents</a:t>
            </a:r>
          </a:p>
          <a:p>
            <a:r>
              <a:rPr lang="en-GB" sz="1800" dirty="0"/>
              <a:t>Large Career and Learner Pathway event every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2393B-C298-DD08-A6B1-ED74F9865F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0057" y="1731588"/>
            <a:ext cx="3411649" cy="2732916"/>
          </a:xfrm>
        </p:spPr>
        <p:txBody>
          <a:bodyPr/>
          <a:lstStyle/>
          <a:p>
            <a:r>
              <a:rPr lang="en-GB" sz="1800" dirty="0"/>
              <a:t>2 single periods per week with entire S6 cohort</a:t>
            </a:r>
          </a:p>
          <a:p>
            <a:r>
              <a:rPr lang="en-GB" sz="1800" dirty="0"/>
              <a:t>2 awards in these periods Community Project at Level 5 and SQA work experience award at Level 6</a:t>
            </a:r>
          </a:p>
          <a:p>
            <a:r>
              <a:rPr lang="en-GB" sz="1800" dirty="0"/>
              <a:t>Meet with every pupil on a regular basis to make sure they are on track with overall studies in school and to check progress on the 2 work booklets</a:t>
            </a:r>
          </a:p>
          <a:p>
            <a:endParaRPr lang="en-GB" dirty="0"/>
          </a:p>
        </p:txBody>
      </p:sp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7997929-293E-59B3-22A2-D1636267F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41" y="139681"/>
            <a:ext cx="476948" cy="7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9DFE-4EC0-BD34-48FD-93CAF139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88" y="698145"/>
            <a:ext cx="4759200" cy="2563200"/>
          </a:xfrm>
        </p:spPr>
        <p:txBody>
          <a:bodyPr/>
          <a:lstStyle/>
          <a:p>
            <a:r>
              <a:rPr lang="en-GB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577599506"/>
      </p:ext>
    </p:extLst>
  </p:cSld>
  <p:clrMapOvr>
    <a:masterClrMapping/>
  </p:clrMapOvr>
</p:sld>
</file>

<file path=ppt/theme/theme1.xml><?xml version="1.0" encoding="utf-8"?>
<a:theme xmlns:a="http://schemas.openxmlformats.org/drawingml/2006/main" name="UHI Arial Font">
  <a:themeElements>
    <a:clrScheme name="UHI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655D2"/>
      </a:accent1>
      <a:accent2>
        <a:srgbClr val="25B89D"/>
      </a:accent2>
      <a:accent3>
        <a:srgbClr val="E2143A"/>
      </a:accent3>
      <a:accent4>
        <a:srgbClr val="0072ED"/>
      </a:accent4>
      <a:accent5>
        <a:srgbClr val="F87A46"/>
      </a:accent5>
      <a:accent6>
        <a:srgbClr val="FFBB50"/>
      </a:accent6>
      <a:hlink>
        <a:srgbClr val="000000"/>
      </a:hlink>
      <a:folHlink>
        <a:srgbClr val="000000"/>
      </a:folHlink>
    </a:clrScheme>
    <a:fontScheme name="UHI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HI Inverness Arial.potx" id="{D9E343DF-89DE-42C4-BC0C-F7FED8308B13}" vid="{FF10EC57-8C7D-4A50-A4AA-A0AA556460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7B306FBD82C4A8D489BA90DE979B4" ma:contentTypeVersion="4" ma:contentTypeDescription="Create a new document." ma:contentTypeScope="" ma:versionID="eb21c08abb1dbaf68bc168ed7199b51f">
  <xsd:schema xmlns:xsd="http://www.w3.org/2001/XMLSchema" xmlns:xs="http://www.w3.org/2001/XMLSchema" xmlns:p="http://schemas.microsoft.com/office/2006/metadata/properties" xmlns:ns2="f5ec5c98-1433-41c1-b76f-90d7e13534ba" targetNamespace="http://schemas.microsoft.com/office/2006/metadata/properties" ma:root="true" ma:fieldsID="d977c26127a48d9e43c8f6371eab7c6d" ns2:_="">
    <xsd:import namespace="f5ec5c98-1433-41c1-b76f-90d7e1353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c5c98-1433-41c1-b76f-90d7e1353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49E18-2CFF-42D0-B63C-88BC0A0D5E8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ec5c98-1433-41c1-b76f-90d7e13534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556606-E80B-42FC-A3D6-7AFF1A9F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CF75C1-FE6D-427D-AB7E-185AC2D47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c5c98-1433-41c1-b76f-90d7e1353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UHI Inverness Arial (3)</Template>
  <TotalTime>967</TotalTime>
  <Words>575</Words>
  <Application>Microsoft Office PowerPoint</Application>
  <PresentationFormat>On-screen Show (16:9)</PresentationFormat>
  <Paragraphs>117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UHI Arial Font</vt:lpstr>
      <vt:lpstr>Partnership Working  Across SCQF</vt:lpstr>
      <vt:lpstr>Where Learning Means More</vt:lpstr>
      <vt:lpstr>PowerPoint Presentation</vt:lpstr>
      <vt:lpstr>The Start of the Journey</vt:lpstr>
      <vt:lpstr>3 New Award Qualifications</vt:lpstr>
      <vt:lpstr>Award Development</vt:lpstr>
      <vt:lpstr>Quality  Assurance</vt:lpstr>
      <vt:lpstr>Timetabling &amp; Course Choices</vt:lpstr>
      <vt:lpstr>Outcomes</vt:lpstr>
      <vt:lpstr>Learning  a  New Skill</vt:lpstr>
      <vt:lpstr>Learning  a  New Skill</vt:lpstr>
      <vt:lpstr>Learning  a  New Skill</vt:lpstr>
      <vt:lpstr>From  Seed to Sale</vt:lpstr>
      <vt:lpstr>From  Seed to Sale</vt:lpstr>
      <vt:lpstr>Community Project Award</vt:lpstr>
      <vt:lpstr>PowerPoint Presentation</vt:lpstr>
      <vt:lpstr>PowerPoint Presentation</vt:lpstr>
      <vt:lpstr>Heat &amp; Treat Project</vt:lpstr>
      <vt:lpstr>Next steps…</vt:lpstr>
      <vt:lpstr>What Questions do you have?  Thanks Moran-taing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Working  Across SCQF</dc:title>
  <dc:creator>Louise Martin-Theyers</dc:creator>
  <cp:lastModifiedBy>Fiona Garry</cp:lastModifiedBy>
  <cp:revision>2</cp:revision>
  <dcterms:created xsi:type="dcterms:W3CDTF">2022-10-05T20:19:27Z</dcterms:created>
  <dcterms:modified xsi:type="dcterms:W3CDTF">2022-11-04T14:40:37Z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0x010100A827B306FBD82C4A8D489BA90DE979B4</vt:lpwstr>
  </property>
</Properties>
</file>